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2"/>
  </p:notesMasterIdLst>
  <p:sldIdLst>
    <p:sldId id="256" r:id="rId2"/>
    <p:sldId id="313" r:id="rId3"/>
    <p:sldId id="326" r:id="rId4"/>
    <p:sldId id="327" r:id="rId5"/>
    <p:sldId id="328" r:id="rId6"/>
    <p:sldId id="259" r:id="rId7"/>
    <p:sldId id="314" r:id="rId8"/>
    <p:sldId id="315" r:id="rId9"/>
    <p:sldId id="316" r:id="rId10"/>
    <p:sldId id="276" r:id="rId11"/>
    <p:sldId id="317" r:id="rId12"/>
    <p:sldId id="318" r:id="rId13"/>
    <p:sldId id="319" r:id="rId14"/>
    <p:sldId id="325" r:id="rId15"/>
    <p:sldId id="320" r:id="rId16"/>
    <p:sldId id="321" r:id="rId17"/>
    <p:sldId id="322" r:id="rId18"/>
    <p:sldId id="323" r:id="rId19"/>
    <p:sldId id="275" r:id="rId20"/>
    <p:sldId id="330" r:id="rId21"/>
  </p:sldIdLst>
  <p:sldSz cx="9144000" cy="5143500" type="screen16x9"/>
  <p:notesSz cx="6858000" cy="9144000"/>
  <p:embeddedFontLst>
    <p:embeddedFont>
      <p:font typeface="Alata" panose="020B0604020202020204" charset="0"/>
      <p:regular r:id="rId23"/>
    </p:embeddedFont>
    <p:embeddedFont>
      <p:font typeface="Archivo Light" panose="020B0604020202020204" charset="0"/>
      <p:regular r:id="rId24"/>
      <p:bold r:id="rId25"/>
      <p:italic r:id="rId26"/>
      <p:boldItalic r:id="rId27"/>
    </p:embeddedFont>
    <p:embeddedFont>
      <p:font typeface="Bahnschrift" panose="020B0502040204020203" pitchFamily="34" charset="0"/>
      <p:regular r:id="rId28"/>
      <p:bold r:id="rId29"/>
    </p:embeddedFont>
    <p:embeddedFont>
      <p:font typeface="Book Antiqua" panose="02040602050305030304" pitchFamily="18" charset="0"/>
      <p:regular r:id="rId30"/>
      <p:bold r:id="rId31"/>
      <p:italic r:id="rId32"/>
      <p:boldItalic r:id="rId33"/>
    </p:embeddedFont>
    <p:embeddedFont>
      <p:font typeface="Comic Sans MS" panose="030F0702030302020204" pitchFamily="66" charset="0"/>
      <p:regular r:id="rId34"/>
      <p:bold r:id="rId35"/>
      <p:italic r:id="rId36"/>
      <p:boldItalic r:id="rId37"/>
    </p:embeddedFont>
    <p:embeddedFont>
      <p:font typeface="Roboto" panose="020000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8709405-61A4-4B18-97AB-CEA14F7B9A73}">
  <a:tblStyle styleId="{F8709405-61A4-4B18-97AB-CEA14F7B9A7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p:cViewPr varScale="1">
        <p:scale>
          <a:sx n="120" d="100"/>
          <a:sy n="120" d="100"/>
        </p:scale>
        <p:origin x="39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gif>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3302833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133998ff34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133998ff34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13326d4daef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13326d4daef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13326d4daef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13326d4daef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297600" y="962078"/>
            <a:ext cx="5747400" cy="29721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297600" y="3934050"/>
            <a:ext cx="3959400" cy="44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1" name="Google Shape;11;p2"/>
          <p:cNvPicPr preferRelativeResize="0"/>
          <p:nvPr/>
        </p:nvPicPr>
        <p:blipFill>
          <a:blip r:embed="rId2">
            <a:alphaModFix amt="10000"/>
          </a:blip>
          <a:stretch>
            <a:fillRect/>
          </a:stretch>
        </p:blipFill>
        <p:spPr>
          <a:xfrm>
            <a:off x="0" y="1255"/>
            <a:ext cx="9144001" cy="5140990"/>
          </a:xfrm>
          <a:prstGeom prst="rect">
            <a:avLst/>
          </a:prstGeom>
          <a:noFill/>
          <a:ln>
            <a:noFill/>
          </a:ln>
        </p:spPr>
      </p:pic>
      <p:sp>
        <p:nvSpPr>
          <p:cNvPr id="12" name="Google Shape;12;p2"/>
          <p:cNvSpPr/>
          <p:nvPr/>
        </p:nvSpPr>
        <p:spPr>
          <a:xfrm>
            <a:off x="1696825" y="160050"/>
            <a:ext cx="7275300" cy="4824000"/>
          </a:xfrm>
          <a:prstGeom prst="snip1Rect">
            <a:avLst>
              <a:gd name="adj" fmla="val 1911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a:off x="8351350" y="4375650"/>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8351350" y="252275"/>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pic>
        <p:nvPicPr>
          <p:cNvPr id="45" name="Google Shape;45;p6"/>
          <p:cNvPicPr preferRelativeResize="0"/>
          <p:nvPr/>
        </p:nvPicPr>
        <p:blipFill>
          <a:blip r:embed="rId2">
            <a:alphaModFix amt="10000"/>
          </a:blip>
          <a:stretch>
            <a:fillRect/>
          </a:stretch>
        </p:blipFill>
        <p:spPr>
          <a:xfrm>
            <a:off x="0" y="1255"/>
            <a:ext cx="9144001" cy="5140990"/>
          </a:xfrm>
          <a:prstGeom prst="rect">
            <a:avLst/>
          </a:prstGeom>
          <a:noFill/>
          <a:ln>
            <a:noFill/>
          </a:ln>
        </p:spPr>
      </p:pic>
      <p:sp>
        <p:nvSpPr>
          <p:cNvPr id="46" name="Google Shape;4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47" name="Google Shape;47;p6"/>
          <p:cNvSpPr/>
          <p:nvPr/>
        </p:nvSpPr>
        <p:spPr>
          <a:xfrm>
            <a:off x="169400" y="160050"/>
            <a:ext cx="8802600" cy="4824000"/>
          </a:xfrm>
          <a:prstGeom prst="snip1Rect">
            <a:avLst>
              <a:gd name="adj" fmla="val 1911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a:off x="8351350" y="4375650"/>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flipH="1">
            <a:off x="8351350" y="252275"/>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rot="10800000" flipH="1">
            <a:off x="267703" y="4375650"/>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267703" y="252275"/>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pic>
        <p:nvPicPr>
          <p:cNvPr id="68" name="Google Shape;68;p9"/>
          <p:cNvPicPr preferRelativeResize="0"/>
          <p:nvPr/>
        </p:nvPicPr>
        <p:blipFill>
          <a:blip r:embed="rId2">
            <a:alphaModFix amt="10000"/>
          </a:blip>
          <a:stretch>
            <a:fillRect/>
          </a:stretch>
        </p:blipFill>
        <p:spPr>
          <a:xfrm>
            <a:off x="0" y="1255"/>
            <a:ext cx="9144001" cy="5140990"/>
          </a:xfrm>
          <a:prstGeom prst="rect">
            <a:avLst/>
          </a:prstGeom>
          <a:noFill/>
          <a:ln>
            <a:noFill/>
          </a:ln>
        </p:spPr>
      </p:pic>
      <p:sp>
        <p:nvSpPr>
          <p:cNvPr id="69" name="Google Shape;69;p9"/>
          <p:cNvSpPr txBox="1">
            <a:spLocks noGrp="1"/>
          </p:cNvSpPr>
          <p:nvPr>
            <p:ph type="title"/>
          </p:nvPr>
        </p:nvSpPr>
        <p:spPr>
          <a:xfrm>
            <a:off x="2332825" y="1390563"/>
            <a:ext cx="4045200" cy="8160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0" name="Google Shape;70;p9"/>
          <p:cNvSpPr txBox="1">
            <a:spLocks noGrp="1"/>
          </p:cNvSpPr>
          <p:nvPr>
            <p:ph type="subTitle" idx="1"/>
          </p:nvPr>
        </p:nvSpPr>
        <p:spPr>
          <a:xfrm>
            <a:off x="2332825" y="2338138"/>
            <a:ext cx="4045200" cy="1414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1" name="Google Shape;71;p9"/>
          <p:cNvSpPr/>
          <p:nvPr/>
        </p:nvSpPr>
        <p:spPr>
          <a:xfrm>
            <a:off x="1081600" y="160050"/>
            <a:ext cx="7890600" cy="4824000"/>
          </a:xfrm>
          <a:prstGeom prst="snip1Rect">
            <a:avLst>
              <a:gd name="adj" fmla="val 1911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flipH="1">
            <a:off x="169400" y="159170"/>
            <a:ext cx="2587100" cy="1536300"/>
          </a:xfrm>
          <a:custGeom>
            <a:avLst/>
            <a:gdLst/>
            <a:ahLst/>
            <a:cxnLst/>
            <a:rect l="l" t="t" r="r" b="b"/>
            <a:pathLst>
              <a:path w="103484" h="61452" extrusionOk="0">
                <a:moveTo>
                  <a:pt x="75954" y="61452"/>
                </a:moveTo>
                <a:lnTo>
                  <a:pt x="75954" y="41787"/>
                </a:lnTo>
                <a:lnTo>
                  <a:pt x="103484" y="14257"/>
                </a:lnTo>
                <a:lnTo>
                  <a:pt x="103484" y="0"/>
                </a:lnTo>
                <a:lnTo>
                  <a:pt x="0" y="0"/>
                </a:lnTo>
              </a:path>
            </a:pathLst>
          </a:custGeom>
          <a:noFill/>
          <a:ln w="9525" cap="flat" cmpd="sng">
            <a:solidFill>
              <a:schemeClr val="dk1"/>
            </a:solidFill>
            <a:prstDash val="solid"/>
            <a:round/>
            <a:headEnd type="none" w="med" len="med"/>
            <a:tailEnd type="none" w="med" len="med"/>
          </a:ln>
        </p:spPr>
      </p:sp>
      <p:sp>
        <p:nvSpPr>
          <p:cNvPr id="73" name="Google Shape;73;p9"/>
          <p:cNvSpPr/>
          <p:nvPr/>
        </p:nvSpPr>
        <p:spPr>
          <a:xfrm rot="10800000">
            <a:off x="169400" y="3446775"/>
            <a:ext cx="2587100" cy="1536300"/>
          </a:xfrm>
          <a:custGeom>
            <a:avLst/>
            <a:gdLst/>
            <a:ahLst/>
            <a:cxnLst/>
            <a:rect l="l" t="t" r="r" b="b"/>
            <a:pathLst>
              <a:path w="103484" h="61452" extrusionOk="0">
                <a:moveTo>
                  <a:pt x="75954" y="61452"/>
                </a:moveTo>
                <a:lnTo>
                  <a:pt x="75954" y="41787"/>
                </a:lnTo>
                <a:lnTo>
                  <a:pt x="103484" y="14257"/>
                </a:lnTo>
                <a:lnTo>
                  <a:pt x="103484" y="0"/>
                </a:lnTo>
                <a:lnTo>
                  <a:pt x="0" y="0"/>
                </a:lnTo>
              </a:path>
            </a:pathLst>
          </a:custGeom>
          <a:noFill/>
          <a:ln w="9525" cap="flat" cmpd="sng">
            <a:solidFill>
              <a:schemeClr val="dk1"/>
            </a:solidFill>
            <a:prstDash val="solid"/>
            <a:round/>
            <a:headEnd type="none" w="med" len="med"/>
            <a:tailEnd type="none" w="med" len="med"/>
          </a:ln>
        </p:spPr>
      </p:sp>
      <p:sp>
        <p:nvSpPr>
          <p:cNvPr id="74" name="Google Shape;74;p9"/>
          <p:cNvSpPr/>
          <p:nvPr/>
        </p:nvSpPr>
        <p:spPr>
          <a:xfrm rot="10800000">
            <a:off x="8351350" y="4375650"/>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flipH="1">
            <a:off x="8351350" y="252275"/>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10800000" flipH="1">
            <a:off x="1081600" y="160000"/>
            <a:ext cx="762000" cy="4824000"/>
          </a:xfrm>
          <a:prstGeom prst="snip1Rect">
            <a:avLst>
              <a:gd name="adj" fmla="val 49698"/>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0"/>
        <p:cNvGrpSpPr/>
        <p:nvPr/>
      </p:nvGrpSpPr>
      <p:grpSpPr>
        <a:xfrm>
          <a:off x="0" y="0"/>
          <a:ext cx="0" cy="0"/>
          <a:chOff x="0" y="0"/>
          <a:chExt cx="0" cy="0"/>
        </a:xfrm>
      </p:grpSpPr>
      <p:pic>
        <p:nvPicPr>
          <p:cNvPr id="81" name="Google Shape;81;p11"/>
          <p:cNvPicPr preferRelativeResize="0"/>
          <p:nvPr/>
        </p:nvPicPr>
        <p:blipFill>
          <a:blip r:embed="rId2">
            <a:alphaModFix amt="10000"/>
          </a:blip>
          <a:stretch>
            <a:fillRect/>
          </a:stretch>
        </p:blipFill>
        <p:spPr>
          <a:xfrm>
            <a:off x="0" y="1255"/>
            <a:ext cx="9144001" cy="5140990"/>
          </a:xfrm>
          <a:prstGeom prst="rect">
            <a:avLst/>
          </a:prstGeom>
          <a:noFill/>
          <a:ln>
            <a:noFill/>
          </a:ln>
        </p:spPr>
      </p:pic>
      <p:sp>
        <p:nvSpPr>
          <p:cNvPr id="82" name="Google Shape;82;p11"/>
          <p:cNvSpPr/>
          <p:nvPr/>
        </p:nvSpPr>
        <p:spPr>
          <a:xfrm rot="10800000">
            <a:off x="8351350" y="4375650"/>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p:nvPr/>
        </p:nvSpPr>
        <p:spPr>
          <a:xfrm flipH="1">
            <a:off x="8351350" y="252275"/>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p:nvPr/>
        </p:nvSpPr>
        <p:spPr>
          <a:xfrm>
            <a:off x="1696825" y="160050"/>
            <a:ext cx="7275300" cy="4824000"/>
          </a:xfrm>
          <a:prstGeom prst="snip1Rect">
            <a:avLst>
              <a:gd name="adj" fmla="val 1911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1"/>
          <p:cNvSpPr txBox="1">
            <a:spLocks noGrp="1"/>
          </p:cNvSpPr>
          <p:nvPr>
            <p:ph type="title" hasCustomPrompt="1"/>
          </p:nvPr>
        </p:nvSpPr>
        <p:spPr>
          <a:xfrm>
            <a:off x="2466200" y="1432818"/>
            <a:ext cx="5037000" cy="1827900"/>
          </a:xfrm>
          <a:prstGeom prst="rect">
            <a:avLst/>
          </a:prstGeom>
        </p:spPr>
        <p:txBody>
          <a:bodyPr spcFirstLastPara="1" wrap="square" lIns="91425" tIns="91425" rIns="91425" bIns="91425" anchor="ctr" anchorCtr="0">
            <a:noAutofit/>
          </a:bodyPr>
          <a:lstStyle>
            <a:lvl1pPr lvl="0">
              <a:spcBef>
                <a:spcPts val="0"/>
              </a:spcBef>
              <a:spcAft>
                <a:spcPts val="0"/>
              </a:spcAft>
              <a:buSzPts val="12000"/>
              <a:buNone/>
              <a:defRPr sz="7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6" name="Google Shape;86;p11"/>
          <p:cNvSpPr txBox="1">
            <a:spLocks noGrp="1"/>
          </p:cNvSpPr>
          <p:nvPr>
            <p:ph type="subTitle" idx="1"/>
          </p:nvPr>
        </p:nvSpPr>
        <p:spPr>
          <a:xfrm>
            <a:off x="2466200" y="3287982"/>
            <a:ext cx="4671000" cy="4227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2">
  <p:cSld name="SECTION_TITLE_AND_DESCRIPTION_2_1_1">
    <p:spTree>
      <p:nvGrpSpPr>
        <p:cNvPr id="1" name="Shape 137"/>
        <p:cNvGrpSpPr/>
        <p:nvPr/>
      </p:nvGrpSpPr>
      <p:grpSpPr>
        <a:xfrm>
          <a:off x="0" y="0"/>
          <a:ext cx="0" cy="0"/>
          <a:chOff x="0" y="0"/>
          <a:chExt cx="0" cy="0"/>
        </a:xfrm>
      </p:grpSpPr>
      <p:pic>
        <p:nvPicPr>
          <p:cNvPr id="138" name="Google Shape;138;p17"/>
          <p:cNvPicPr preferRelativeResize="0"/>
          <p:nvPr/>
        </p:nvPicPr>
        <p:blipFill>
          <a:blip r:embed="rId2">
            <a:alphaModFix amt="10000"/>
          </a:blip>
          <a:stretch>
            <a:fillRect/>
          </a:stretch>
        </p:blipFill>
        <p:spPr>
          <a:xfrm>
            <a:off x="0" y="1255"/>
            <a:ext cx="9144001" cy="5140990"/>
          </a:xfrm>
          <a:prstGeom prst="rect">
            <a:avLst/>
          </a:prstGeom>
          <a:noFill/>
          <a:ln>
            <a:noFill/>
          </a:ln>
        </p:spPr>
      </p:pic>
      <p:sp>
        <p:nvSpPr>
          <p:cNvPr id="139" name="Google Shape;139;p17"/>
          <p:cNvSpPr txBox="1">
            <a:spLocks noGrp="1"/>
          </p:cNvSpPr>
          <p:nvPr>
            <p:ph type="title"/>
          </p:nvPr>
        </p:nvSpPr>
        <p:spPr>
          <a:xfrm>
            <a:off x="1608500" y="1601550"/>
            <a:ext cx="2950200" cy="7710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40" name="Google Shape;140;p17"/>
          <p:cNvSpPr txBox="1">
            <a:spLocks noGrp="1"/>
          </p:cNvSpPr>
          <p:nvPr>
            <p:ph type="subTitle" idx="1"/>
          </p:nvPr>
        </p:nvSpPr>
        <p:spPr>
          <a:xfrm>
            <a:off x="1608500" y="2372550"/>
            <a:ext cx="2950200" cy="11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1" name="Google Shape;141;p17"/>
          <p:cNvSpPr/>
          <p:nvPr/>
        </p:nvSpPr>
        <p:spPr>
          <a:xfrm>
            <a:off x="1081600" y="160050"/>
            <a:ext cx="7890600" cy="4824000"/>
          </a:xfrm>
          <a:prstGeom prst="snip1Rect">
            <a:avLst>
              <a:gd name="adj" fmla="val 1911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flipH="1">
            <a:off x="169400" y="159170"/>
            <a:ext cx="2587100" cy="1536300"/>
          </a:xfrm>
          <a:custGeom>
            <a:avLst/>
            <a:gdLst/>
            <a:ahLst/>
            <a:cxnLst/>
            <a:rect l="l" t="t" r="r" b="b"/>
            <a:pathLst>
              <a:path w="103484" h="61452" extrusionOk="0">
                <a:moveTo>
                  <a:pt x="75954" y="61452"/>
                </a:moveTo>
                <a:lnTo>
                  <a:pt x="75954" y="41787"/>
                </a:lnTo>
                <a:lnTo>
                  <a:pt x="103484" y="14257"/>
                </a:lnTo>
                <a:lnTo>
                  <a:pt x="103484" y="0"/>
                </a:lnTo>
                <a:lnTo>
                  <a:pt x="0" y="0"/>
                </a:lnTo>
              </a:path>
            </a:pathLst>
          </a:custGeom>
          <a:noFill/>
          <a:ln w="9525" cap="flat" cmpd="sng">
            <a:solidFill>
              <a:schemeClr val="dk1"/>
            </a:solidFill>
            <a:prstDash val="solid"/>
            <a:round/>
            <a:headEnd type="none" w="med" len="med"/>
            <a:tailEnd type="none" w="med" len="med"/>
          </a:ln>
        </p:spPr>
      </p:sp>
      <p:sp>
        <p:nvSpPr>
          <p:cNvPr id="143" name="Google Shape;143;p17"/>
          <p:cNvSpPr/>
          <p:nvPr/>
        </p:nvSpPr>
        <p:spPr>
          <a:xfrm rot="10800000">
            <a:off x="169400" y="3446775"/>
            <a:ext cx="2587100" cy="1536300"/>
          </a:xfrm>
          <a:custGeom>
            <a:avLst/>
            <a:gdLst/>
            <a:ahLst/>
            <a:cxnLst/>
            <a:rect l="l" t="t" r="r" b="b"/>
            <a:pathLst>
              <a:path w="103484" h="61452" extrusionOk="0">
                <a:moveTo>
                  <a:pt x="75954" y="61452"/>
                </a:moveTo>
                <a:lnTo>
                  <a:pt x="75954" y="41787"/>
                </a:lnTo>
                <a:lnTo>
                  <a:pt x="103484" y="14257"/>
                </a:lnTo>
                <a:lnTo>
                  <a:pt x="103484" y="0"/>
                </a:lnTo>
                <a:lnTo>
                  <a:pt x="0" y="0"/>
                </a:lnTo>
              </a:path>
            </a:pathLst>
          </a:custGeom>
          <a:noFill/>
          <a:ln w="9525" cap="flat" cmpd="sng">
            <a:solidFill>
              <a:schemeClr val="dk1"/>
            </a:solidFill>
            <a:prstDash val="solid"/>
            <a:round/>
            <a:headEnd type="none" w="med" len="med"/>
            <a:tailEnd type="none" w="med" len="med"/>
          </a:ln>
        </p:spPr>
      </p:sp>
      <p:sp>
        <p:nvSpPr>
          <p:cNvPr id="144" name="Google Shape;144;p17"/>
          <p:cNvSpPr/>
          <p:nvPr/>
        </p:nvSpPr>
        <p:spPr>
          <a:xfrm rot="10800000">
            <a:off x="8351350" y="4375650"/>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flipH="1">
            <a:off x="8351350" y="252275"/>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TITLE_1_1">
    <p:spTree>
      <p:nvGrpSpPr>
        <p:cNvPr id="1" name="Shape 250"/>
        <p:cNvGrpSpPr/>
        <p:nvPr/>
      </p:nvGrpSpPr>
      <p:grpSpPr>
        <a:xfrm>
          <a:off x="0" y="0"/>
          <a:ext cx="0" cy="0"/>
          <a:chOff x="0" y="0"/>
          <a:chExt cx="0" cy="0"/>
        </a:xfrm>
      </p:grpSpPr>
      <p:pic>
        <p:nvPicPr>
          <p:cNvPr id="251" name="Google Shape;251;p25"/>
          <p:cNvPicPr preferRelativeResize="0"/>
          <p:nvPr/>
        </p:nvPicPr>
        <p:blipFill>
          <a:blip r:embed="rId2">
            <a:alphaModFix amt="10000"/>
          </a:blip>
          <a:stretch>
            <a:fillRect/>
          </a:stretch>
        </p:blipFill>
        <p:spPr>
          <a:xfrm flipH="1">
            <a:off x="0" y="1255"/>
            <a:ext cx="9144001" cy="5140990"/>
          </a:xfrm>
          <a:prstGeom prst="rect">
            <a:avLst/>
          </a:prstGeom>
          <a:noFill/>
          <a:ln>
            <a:noFill/>
          </a:ln>
        </p:spPr>
      </p:pic>
      <p:sp>
        <p:nvSpPr>
          <p:cNvPr id="252" name="Google Shape;252;p25"/>
          <p:cNvSpPr/>
          <p:nvPr/>
        </p:nvSpPr>
        <p:spPr>
          <a:xfrm flipH="1">
            <a:off x="171975" y="160050"/>
            <a:ext cx="8216700" cy="4824000"/>
          </a:xfrm>
          <a:prstGeom prst="snip1Rect">
            <a:avLst>
              <a:gd name="adj" fmla="val 1911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rot="10800000" flipH="1">
            <a:off x="282651" y="4375650"/>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a:off x="282651" y="252275"/>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 name="Google Shape;255;p25"/>
          <p:cNvGrpSpPr/>
          <p:nvPr/>
        </p:nvGrpSpPr>
        <p:grpSpPr>
          <a:xfrm>
            <a:off x="8096775" y="160050"/>
            <a:ext cx="944050" cy="940200"/>
            <a:chOff x="6531250" y="2683825"/>
            <a:chExt cx="944050" cy="940200"/>
          </a:xfrm>
        </p:grpSpPr>
        <p:sp>
          <p:nvSpPr>
            <p:cNvPr id="256" name="Google Shape;256;p25"/>
            <p:cNvSpPr/>
            <p:nvPr/>
          </p:nvSpPr>
          <p:spPr>
            <a:xfrm flipH="1">
              <a:off x="6891500" y="2683825"/>
              <a:ext cx="583800" cy="583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5"/>
            <p:cNvSpPr/>
            <p:nvPr/>
          </p:nvSpPr>
          <p:spPr>
            <a:xfrm flipH="1">
              <a:off x="6531250" y="3040225"/>
              <a:ext cx="583800" cy="583800"/>
            </a:xfrm>
            <a:prstGeom prst="rect">
              <a:avLst/>
            </a:prstGeom>
            <a:noFill/>
            <a:ln w="76200"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25"/>
          <p:cNvCxnSpPr/>
          <p:nvPr/>
        </p:nvCxnSpPr>
        <p:spPr>
          <a:xfrm>
            <a:off x="8797800" y="1176250"/>
            <a:ext cx="0" cy="3989100"/>
          </a:xfrm>
          <a:prstGeom prst="straightConnector1">
            <a:avLst/>
          </a:prstGeom>
          <a:noFill/>
          <a:ln w="9525" cap="flat" cmpd="sng">
            <a:solidFill>
              <a:schemeClr val="dk1"/>
            </a:solidFill>
            <a:prstDash val="dash"/>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
    <p:spTree>
      <p:nvGrpSpPr>
        <p:cNvPr id="1" name="Shape 259"/>
        <p:cNvGrpSpPr/>
        <p:nvPr/>
      </p:nvGrpSpPr>
      <p:grpSpPr>
        <a:xfrm>
          <a:off x="0" y="0"/>
          <a:ext cx="0" cy="0"/>
          <a:chOff x="0" y="0"/>
          <a:chExt cx="0" cy="0"/>
        </a:xfrm>
      </p:grpSpPr>
      <p:pic>
        <p:nvPicPr>
          <p:cNvPr id="260" name="Google Shape;260;p26"/>
          <p:cNvPicPr preferRelativeResize="0"/>
          <p:nvPr/>
        </p:nvPicPr>
        <p:blipFill>
          <a:blip r:embed="rId2">
            <a:alphaModFix amt="10000"/>
          </a:blip>
          <a:stretch>
            <a:fillRect/>
          </a:stretch>
        </p:blipFill>
        <p:spPr>
          <a:xfrm flipH="1">
            <a:off x="0" y="1255"/>
            <a:ext cx="9144001" cy="5140990"/>
          </a:xfrm>
          <a:prstGeom prst="rect">
            <a:avLst/>
          </a:prstGeom>
          <a:noFill/>
          <a:ln>
            <a:noFill/>
          </a:ln>
        </p:spPr>
      </p:pic>
      <p:sp>
        <p:nvSpPr>
          <p:cNvPr id="261" name="Google Shape;261;p26"/>
          <p:cNvSpPr/>
          <p:nvPr/>
        </p:nvSpPr>
        <p:spPr>
          <a:xfrm flipH="1">
            <a:off x="172001" y="160050"/>
            <a:ext cx="8802600" cy="4824000"/>
          </a:xfrm>
          <a:prstGeom prst="snip1Rect">
            <a:avLst>
              <a:gd name="adj" fmla="val 1911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10800000" flipH="1">
            <a:off x="282651" y="4375650"/>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282651" y="252275"/>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rot="10800000">
            <a:off x="8366297" y="4375650"/>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flipH="1">
            <a:off x="8366297" y="252275"/>
            <a:ext cx="510000" cy="510000"/>
          </a:xfrm>
          <a:prstGeom prst="halfFrame">
            <a:avLst>
              <a:gd name="adj1" fmla="val 20480"/>
              <a:gd name="adj2" fmla="val 228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1pPr>
            <a:lvl2pPr lvl="1">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2pPr>
            <a:lvl3pPr lvl="2">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3pPr>
            <a:lvl4pPr lvl="3">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4pPr>
            <a:lvl5pPr lvl="4">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5pPr>
            <a:lvl6pPr lvl="5">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6pPr>
            <a:lvl7pPr lvl="6">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7pPr>
            <a:lvl8pPr lvl="7">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8pPr>
            <a:lvl9pPr lvl="8">
              <a:spcBef>
                <a:spcPts val="0"/>
              </a:spcBef>
              <a:spcAft>
                <a:spcPts val="0"/>
              </a:spcAft>
              <a:buClr>
                <a:schemeClr val="dk1"/>
              </a:buClr>
              <a:buSzPts val="3500"/>
              <a:buFont typeface="Alata"/>
              <a:buNone/>
              <a:defRPr sz="3500" b="1">
                <a:solidFill>
                  <a:schemeClr val="dk1"/>
                </a:solidFill>
                <a:latin typeface="Alata"/>
                <a:ea typeface="Alata"/>
                <a:cs typeface="Alata"/>
                <a:sym typeface="Alata"/>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Archivo Light"/>
              <a:buChar char="●"/>
              <a:defRPr sz="1600">
                <a:solidFill>
                  <a:schemeClr val="dk1"/>
                </a:solidFill>
                <a:latin typeface="Archivo Light"/>
                <a:ea typeface="Archivo Light"/>
                <a:cs typeface="Archivo Light"/>
                <a:sym typeface="Archivo Light"/>
              </a:defRPr>
            </a:lvl1pPr>
            <a:lvl2pPr marL="914400" lvl="1" indent="-330200">
              <a:lnSpc>
                <a:spcPct val="100000"/>
              </a:lnSpc>
              <a:spcBef>
                <a:spcPts val="0"/>
              </a:spcBef>
              <a:spcAft>
                <a:spcPts val="0"/>
              </a:spcAft>
              <a:buClr>
                <a:schemeClr val="dk1"/>
              </a:buClr>
              <a:buSzPts val="1600"/>
              <a:buFont typeface="Archivo Light"/>
              <a:buChar char="○"/>
              <a:defRPr sz="1600">
                <a:solidFill>
                  <a:schemeClr val="dk1"/>
                </a:solidFill>
                <a:latin typeface="Archivo Light"/>
                <a:ea typeface="Archivo Light"/>
                <a:cs typeface="Archivo Light"/>
                <a:sym typeface="Archivo Light"/>
              </a:defRPr>
            </a:lvl2pPr>
            <a:lvl3pPr marL="1371600" lvl="2" indent="-330200">
              <a:lnSpc>
                <a:spcPct val="100000"/>
              </a:lnSpc>
              <a:spcBef>
                <a:spcPts val="0"/>
              </a:spcBef>
              <a:spcAft>
                <a:spcPts val="0"/>
              </a:spcAft>
              <a:buClr>
                <a:schemeClr val="dk1"/>
              </a:buClr>
              <a:buSzPts val="1600"/>
              <a:buFont typeface="Archivo Light"/>
              <a:buChar char="■"/>
              <a:defRPr sz="1600">
                <a:solidFill>
                  <a:schemeClr val="dk1"/>
                </a:solidFill>
                <a:latin typeface="Archivo Light"/>
                <a:ea typeface="Archivo Light"/>
                <a:cs typeface="Archivo Light"/>
                <a:sym typeface="Archivo Light"/>
              </a:defRPr>
            </a:lvl3pPr>
            <a:lvl4pPr marL="1828800" lvl="3" indent="-330200">
              <a:lnSpc>
                <a:spcPct val="100000"/>
              </a:lnSpc>
              <a:spcBef>
                <a:spcPts val="0"/>
              </a:spcBef>
              <a:spcAft>
                <a:spcPts val="0"/>
              </a:spcAft>
              <a:buClr>
                <a:schemeClr val="dk1"/>
              </a:buClr>
              <a:buSzPts val="1600"/>
              <a:buFont typeface="Archivo Light"/>
              <a:buChar char="●"/>
              <a:defRPr sz="1600">
                <a:solidFill>
                  <a:schemeClr val="dk1"/>
                </a:solidFill>
                <a:latin typeface="Archivo Light"/>
                <a:ea typeface="Archivo Light"/>
                <a:cs typeface="Archivo Light"/>
                <a:sym typeface="Archivo Light"/>
              </a:defRPr>
            </a:lvl4pPr>
            <a:lvl5pPr marL="2286000" lvl="4" indent="-330200">
              <a:lnSpc>
                <a:spcPct val="100000"/>
              </a:lnSpc>
              <a:spcBef>
                <a:spcPts val="0"/>
              </a:spcBef>
              <a:spcAft>
                <a:spcPts val="0"/>
              </a:spcAft>
              <a:buClr>
                <a:schemeClr val="dk1"/>
              </a:buClr>
              <a:buSzPts val="1600"/>
              <a:buFont typeface="Archivo Light"/>
              <a:buChar char="○"/>
              <a:defRPr sz="1600">
                <a:solidFill>
                  <a:schemeClr val="dk1"/>
                </a:solidFill>
                <a:latin typeface="Archivo Light"/>
                <a:ea typeface="Archivo Light"/>
                <a:cs typeface="Archivo Light"/>
                <a:sym typeface="Archivo Light"/>
              </a:defRPr>
            </a:lvl5pPr>
            <a:lvl6pPr marL="2743200" lvl="5" indent="-330200">
              <a:lnSpc>
                <a:spcPct val="100000"/>
              </a:lnSpc>
              <a:spcBef>
                <a:spcPts val="0"/>
              </a:spcBef>
              <a:spcAft>
                <a:spcPts val="0"/>
              </a:spcAft>
              <a:buClr>
                <a:schemeClr val="dk1"/>
              </a:buClr>
              <a:buSzPts val="1600"/>
              <a:buFont typeface="Archivo Light"/>
              <a:buChar char="■"/>
              <a:defRPr sz="1600">
                <a:solidFill>
                  <a:schemeClr val="dk1"/>
                </a:solidFill>
                <a:latin typeface="Archivo Light"/>
                <a:ea typeface="Archivo Light"/>
                <a:cs typeface="Archivo Light"/>
                <a:sym typeface="Archivo Light"/>
              </a:defRPr>
            </a:lvl6pPr>
            <a:lvl7pPr marL="3200400" lvl="6" indent="-330200">
              <a:lnSpc>
                <a:spcPct val="100000"/>
              </a:lnSpc>
              <a:spcBef>
                <a:spcPts val="0"/>
              </a:spcBef>
              <a:spcAft>
                <a:spcPts val="0"/>
              </a:spcAft>
              <a:buClr>
                <a:schemeClr val="dk1"/>
              </a:buClr>
              <a:buSzPts val="1600"/>
              <a:buFont typeface="Archivo Light"/>
              <a:buChar char="●"/>
              <a:defRPr sz="1600">
                <a:solidFill>
                  <a:schemeClr val="dk1"/>
                </a:solidFill>
                <a:latin typeface="Archivo Light"/>
                <a:ea typeface="Archivo Light"/>
                <a:cs typeface="Archivo Light"/>
                <a:sym typeface="Archivo Light"/>
              </a:defRPr>
            </a:lvl7pPr>
            <a:lvl8pPr marL="3657600" lvl="7" indent="-330200">
              <a:lnSpc>
                <a:spcPct val="100000"/>
              </a:lnSpc>
              <a:spcBef>
                <a:spcPts val="0"/>
              </a:spcBef>
              <a:spcAft>
                <a:spcPts val="0"/>
              </a:spcAft>
              <a:buClr>
                <a:schemeClr val="dk1"/>
              </a:buClr>
              <a:buSzPts val="1600"/>
              <a:buFont typeface="Archivo Light"/>
              <a:buChar char="○"/>
              <a:defRPr sz="1600">
                <a:solidFill>
                  <a:schemeClr val="dk1"/>
                </a:solidFill>
                <a:latin typeface="Archivo Light"/>
                <a:ea typeface="Archivo Light"/>
                <a:cs typeface="Archivo Light"/>
                <a:sym typeface="Archivo Light"/>
              </a:defRPr>
            </a:lvl8pPr>
            <a:lvl9pPr marL="4114800" lvl="8" indent="-330200">
              <a:lnSpc>
                <a:spcPct val="100000"/>
              </a:lnSpc>
              <a:spcBef>
                <a:spcPts val="0"/>
              </a:spcBef>
              <a:spcAft>
                <a:spcPts val="0"/>
              </a:spcAft>
              <a:buClr>
                <a:schemeClr val="dk1"/>
              </a:buClr>
              <a:buSzPts val="1600"/>
              <a:buFont typeface="Archivo Light"/>
              <a:buChar char="■"/>
              <a:defRPr sz="1600">
                <a:solidFill>
                  <a:schemeClr val="dk1"/>
                </a:solidFill>
                <a:latin typeface="Archivo Light"/>
                <a:ea typeface="Archivo Light"/>
                <a:cs typeface="Archivo Light"/>
                <a:sym typeface="Archiv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5" r:id="rId3"/>
    <p:sldLayoutId id="2147483657" r:id="rId4"/>
    <p:sldLayoutId id="2147483658" r:id="rId5"/>
    <p:sldLayoutId id="2147483663" r:id="rId6"/>
    <p:sldLayoutId id="2147483671" r:id="rId7"/>
    <p:sldLayoutId id="2147483672"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python3.wannaphong.com/2020/06/image-recognition-detecto.html"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7.gi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community.pix4d.com/t/windows-11-issue-with-pix4dmapper-and-pix4dmatic/20960"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hyperlink" Target="https://www.pexels.com/photo/photo-of-computer-setup-4665064/" TargetMode="External"/><Relationship Id="rId4" Type="http://schemas.openxmlformats.org/officeDocument/2006/relationships/image" Target="../media/image1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0"/>
          <p:cNvSpPr/>
          <p:nvPr/>
        </p:nvSpPr>
        <p:spPr>
          <a:xfrm rot="10800000">
            <a:off x="169400" y="954947"/>
            <a:ext cx="1527300" cy="1620600"/>
          </a:xfrm>
          <a:prstGeom prst="snip1Rect">
            <a:avLst>
              <a:gd name="adj" fmla="val 183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30"/>
          <p:cNvSpPr/>
          <p:nvPr/>
        </p:nvSpPr>
        <p:spPr>
          <a:xfrm>
            <a:off x="169575" y="160401"/>
            <a:ext cx="1527300" cy="794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30"/>
          <p:cNvSpPr/>
          <p:nvPr/>
        </p:nvSpPr>
        <p:spPr>
          <a:xfrm>
            <a:off x="450230" y="2575541"/>
            <a:ext cx="1246200" cy="78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30"/>
          <p:cNvSpPr/>
          <p:nvPr/>
        </p:nvSpPr>
        <p:spPr>
          <a:xfrm flipH="1">
            <a:off x="169400" y="3362466"/>
            <a:ext cx="1527300" cy="1620600"/>
          </a:xfrm>
          <a:prstGeom prst="snip1Rect">
            <a:avLst>
              <a:gd name="adj" fmla="val 18367"/>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30"/>
          <p:cNvSpPr txBox="1">
            <a:spLocks noGrp="1"/>
          </p:cNvSpPr>
          <p:nvPr>
            <p:ph type="ctrTitle"/>
          </p:nvPr>
        </p:nvSpPr>
        <p:spPr>
          <a:xfrm>
            <a:off x="2051720" y="160401"/>
            <a:ext cx="5747400" cy="219299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b="1" dirty="0">
                <a:latin typeface="Bahnschrift" pitchFamily="34" charset="0"/>
                <a:cs typeface="Archivo Light" charset="0"/>
              </a:rPr>
              <a:t>FOOD </a:t>
            </a:r>
            <a:r>
              <a:rPr lang="en" sz="4000" dirty="0">
                <a:latin typeface="Bahnschrift" pitchFamily="34" charset="0"/>
                <a:cs typeface="Archivo Light" charset="0"/>
              </a:rPr>
              <a:t>RECOGNITION </a:t>
            </a:r>
            <a:br>
              <a:rPr lang="en" sz="4000" dirty="0">
                <a:latin typeface="Bahnschrift" pitchFamily="34" charset="0"/>
                <a:cs typeface="Archivo Light" charset="0"/>
              </a:rPr>
            </a:br>
            <a:r>
              <a:rPr lang="en" sz="4000" dirty="0">
                <a:latin typeface="Bahnschrift" pitchFamily="34" charset="0"/>
                <a:cs typeface="Archivo Light" charset="0"/>
              </a:rPr>
              <a:t>SYSTEM USING DEEP LEARNING</a:t>
            </a:r>
            <a:endParaRPr sz="4000" b="0" dirty="0">
              <a:latin typeface="Bahnschrift" pitchFamily="34" charset="0"/>
              <a:cs typeface="Archivo Light" charset="0"/>
            </a:endParaRPr>
          </a:p>
        </p:txBody>
      </p:sp>
      <p:sp>
        <p:nvSpPr>
          <p:cNvPr id="281" name="Google Shape;281;p30"/>
          <p:cNvSpPr txBox="1">
            <a:spLocks noGrp="1"/>
          </p:cNvSpPr>
          <p:nvPr>
            <p:ph type="subTitle" idx="1"/>
          </p:nvPr>
        </p:nvSpPr>
        <p:spPr>
          <a:xfrm>
            <a:off x="2195736" y="2427734"/>
            <a:ext cx="4176464" cy="44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Under the guidance of </a:t>
            </a:r>
            <a:r>
              <a:rPr lang="en-US" b="1" dirty="0" err="1"/>
              <a:t>Mr.Ravi</a:t>
            </a:r>
            <a:r>
              <a:rPr lang="en-US" b="1" dirty="0"/>
              <a:t> Kant Kumar</a:t>
            </a:r>
          </a:p>
          <a:p>
            <a:pPr marL="0" lvl="0" indent="0" algn="l" rtl="0">
              <a:spcBef>
                <a:spcPts val="0"/>
              </a:spcBef>
              <a:spcAft>
                <a:spcPts val="0"/>
              </a:spcAft>
              <a:buNone/>
            </a:pPr>
            <a:endParaRPr lang="en-US" dirty="0"/>
          </a:p>
          <a:p>
            <a:pPr marL="0" lvl="0" indent="0" algn="l" rtl="0">
              <a:spcBef>
                <a:spcPts val="0"/>
              </a:spcBef>
              <a:spcAft>
                <a:spcPts val="0"/>
              </a:spcAft>
              <a:buNone/>
            </a:pPr>
            <a:r>
              <a:rPr lang="en-US" u="sng" dirty="0"/>
              <a:t>Presented by :</a:t>
            </a:r>
          </a:p>
          <a:p>
            <a:pPr marL="0" lvl="0" indent="0"/>
            <a:r>
              <a:rPr lang="en-US" dirty="0"/>
              <a:t>GTS </a:t>
            </a:r>
            <a:r>
              <a:rPr lang="en-US" dirty="0" err="1"/>
              <a:t>Siddharth</a:t>
            </a:r>
            <a:r>
              <a:rPr lang="en-US" dirty="0"/>
              <a:t>  (AP21110011421)</a:t>
            </a:r>
          </a:p>
          <a:p>
            <a:pPr marL="0" lvl="0" indent="0"/>
            <a:r>
              <a:rPr lang="en-US" dirty="0" err="1"/>
              <a:t>Chaitanya</a:t>
            </a:r>
            <a:r>
              <a:rPr lang="en-US" dirty="0"/>
              <a:t> </a:t>
            </a:r>
            <a:r>
              <a:rPr lang="en-US" dirty="0" err="1"/>
              <a:t>Nath</a:t>
            </a:r>
            <a:r>
              <a:rPr lang="en-US" dirty="0"/>
              <a:t> (AP21110011422)</a:t>
            </a:r>
          </a:p>
          <a:p>
            <a:pPr marL="0" lvl="0" indent="0"/>
            <a:r>
              <a:rPr lang="en-US" dirty="0"/>
              <a:t>Raja </a:t>
            </a:r>
            <a:r>
              <a:rPr lang="en-US" dirty="0" err="1"/>
              <a:t>Sekhar</a:t>
            </a:r>
            <a:r>
              <a:rPr lang="en-US" dirty="0"/>
              <a:t>       (AP21110011444)</a:t>
            </a:r>
          </a:p>
          <a:p>
            <a:pPr marL="0" lvl="0" indent="0"/>
            <a:r>
              <a:rPr lang="en-US" dirty="0" err="1"/>
              <a:t>Lakshmipathi</a:t>
            </a:r>
            <a:r>
              <a:rPr lang="en-US" dirty="0"/>
              <a:t>     (AP21110011457)</a:t>
            </a:r>
          </a:p>
          <a:p>
            <a:pPr marL="0" lvl="0" indent="0"/>
            <a:r>
              <a:rPr lang="en-US" dirty="0" err="1"/>
              <a:t>Guna</a:t>
            </a:r>
            <a:r>
              <a:rPr lang="en-US" dirty="0"/>
              <a:t> </a:t>
            </a:r>
            <a:r>
              <a:rPr lang="en-US" dirty="0" err="1"/>
              <a:t>sekhar</a:t>
            </a:r>
            <a:r>
              <a:rPr lang="en-US" dirty="0"/>
              <a:t>      (AP21110011476)</a:t>
            </a:r>
            <a:endParaRPr dirty="0"/>
          </a:p>
        </p:txBody>
      </p:sp>
      <p:sp>
        <p:nvSpPr>
          <p:cNvPr id="282" name="Google Shape;282;p30"/>
          <p:cNvSpPr/>
          <p:nvPr/>
        </p:nvSpPr>
        <p:spPr>
          <a:xfrm>
            <a:off x="1272550" y="955075"/>
            <a:ext cx="424200" cy="1620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3" name="Google Shape;283;p30"/>
          <p:cNvCxnSpPr/>
          <p:nvPr/>
        </p:nvCxnSpPr>
        <p:spPr>
          <a:xfrm>
            <a:off x="1705775" y="160525"/>
            <a:ext cx="0" cy="4827600"/>
          </a:xfrm>
          <a:prstGeom prst="straightConnector1">
            <a:avLst/>
          </a:prstGeom>
          <a:noFill/>
          <a:ln w="7620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71" name="Google Shape;771;p50"/>
          <p:cNvSpPr/>
          <p:nvPr/>
        </p:nvSpPr>
        <p:spPr>
          <a:xfrm rot="10800000">
            <a:off x="169400" y="954947"/>
            <a:ext cx="1527300" cy="1620600"/>
          </a:xfrm>
          <a:prstGeom prst="snip1Rect">
            <a:avLst>
              <a:gd name="adj" fmla="val 183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0"/>
          <p:cNvSpPr/>
          <p:nvPr/>
        </p:nvSpPr>
        <p:spPr>
          <a:xfrm>
            <a:off x="169575" y="160401"/>
            <a:ext cx="1527300" cy="794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0"/>
          <p:cNvSpPr/>
          <p:nvPr/>
        </p:nvSpPr>
        <p:spPr>
          <a:xfrm>
            <a:off x="450230" y="2575541"/>
            <a:ext cx="1246200" cy="787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0"/>
          <p:cNvSpPr/>
          <p:nvPr/>
        </p:nvSpPr>
        <p:spPr>
          <a:xfrm flipH="1">
            <a:off x="169400" y="3362466"/>
            <a:ext cx="1527300" cy="1620600"/>
          </a:xfrm>
          <a:prstGeom prst="snip1Rect">
            <a:avLst>
              <a:gd name="adj" fmla="val 183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0"/>
          <p:cNvSpPr/>
          <p:nvPr/>
        </p:nvSpPr>
        <p:spPr>
          <a:xfrm>
            <a:off x="1272550" y="955075"/>
            <a:ext cx="424200" cy="1620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6" name="Google Shape;776;p50"/>
          <p:cNvCxnSpPr/>
          <p:nvPr/>
        </p:nvCxnSpPr>
        <p:spPr>
          <a:xfrm>
            <a:off x="1705775" y="160525"/>
            <a:ext cx="0" cy="4827600"/>
          </a:xfrm>
          <a:prstGeom prst="straightConnector1">
            <a:avLst/>
          </a:prstGeom>
          <a:noFill/>
          <a:ln w="76200" cap="flat" cmpd="sng">
            <a:solidFill>
              <a:schemeClr val="dk1"/>
            </a:solidFill>
            <a:prstDash val="solid"/>
            <a:round/>
            <a:headEnd type="none" w="med" len="med"/>
            <a:tailEnd type="none" w="med" len="med"/>
          </a:ln>
        </p:spPr>
      </p:cxnSp>
      <p:sp>
        <p:nvSpPr>
          <p:cNvPr id="3" name="Subtitle 2">
            <a:extLst>
              <a:ext uri="{FF2B5EF4-FFF2-40B4-BE49-F238E27FC236}">
                <a16:creationId xmlns:a16="http://schemas.microsoft.com/office/drawing/2014/main" id="{F6B4448A-8DF4-3334-6000-EBBCACAC2371}"/>
              </a:ext>
            </a:extLst>
          </p:cNvPr>
          <p:cNvSpPr>
            <a:spLocks noGrp="1"/>
          </p:cNvSpPr>
          <p:nvPr>
            <p:ph type="subTitle" idx="1"/>
          </p:nvPr>
        </p:nvSpPr>
        <p:spPr>
          <a:xfrm>
            <a:off x="1835696" y="457975"/>
            <a:ext cx="4671000" cy="422700"/>
          </a:xfrm>
        </p:spPr>
        <p:txBody>
          <a:bodyPr/>
          <a:lstStyle/>
          <a:p>
            <a:r>
              <a:rPr lang="en-IN" b="1" dirty="0"/>
              <a:t>ARCHITECTURE OF RESNET101</a:t>
            </a:r>
          </a:p>
        </p:txBody>
      </p:sp>
      <p:sp>
        <p:nvSpPr>
          <p:cNvPr id="6" name="Rectangle 5">
            <a:extLst>
              <a:ext uri="{FF2B5EF4-FFF2-40B4-BE49-F238E27FC236}">
                <a16:creationId xmlns:a16="http://schemas.microsoft.com/office/drawing/2014/main" id="{4BD491E1-C1E2-0A85-4C93-751A0045F09C}"/>
              </a:ext>
            </a:extLst>
          </p:cNvPr>
          <p:cNvSpPr/>
          <p:nvPr/>
        </p:nvSpPr>
        <p:spPr>
          <a:xfrm>
            <a:off x="5667741" y="771550"/>
            <a:ext cx="2969641" cy="3960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7D2C870C-F5C2-BE35-3B8F-A6065C973C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0513" y="817867"/>
            <a:ext cx="2856869" cy="3842115"/>
          </a:xfrm>
          <a:prstGeom prst="rect">
            <a:avLst/>
          </a:prstGeom>
        </p:spPr>
      </p:pic>
      <p:sp>
        <p:nvSpPr>
          <p:cNvPr id="8" name="TextBox 7">
            <a:extLst>
              <a:ext uri="{FF2B5EF4-FFF2-40B4-BE49-F238E27FC236}">
                <a16:creationId xmlns:a16="http://schemas.microsoft.com/office/drawing/2014/main" id="{B4776D20-A0A5-A066-573D-03756791C1A4}"/>
              </a:ext>
            </a:extLst>
          </p:cNvPr>
          <p:cNvSpPr txBox="1"/>
          <p:nvPr/>
        </p:nvSpPr>
        <p:spPr>
          <a:xfrm>
            <a:off x="2051720" y="1203598"/>
            <a:ext cx="3024335" cy="3539430"/>
          </a:xfrm>
          <a:prstGeom prst="rect">
            <a:avLst/>
          </a:prstGeom>
          <a:noFill/>
        </p:spPr>
        <p:txBody>
          <a:bodyPr wrap="square" rtlCol="0">
            <a:spAutoFit/>
          </a:bodyPr>
          <a:lstStyle/>
          <a:p>
            <a:r>
              <a:rPr lang="en-US" dirty="0">
                <a:effectLst/>
                <a:latin typeface="Book Antiqua" panose="02040602050305030304" pitchFamily="18" charset="0"/>
                <a:ea typeface="Calibri" panose="020F0502020204030204" pitchFamily="34" charset="0"/>
                <a:cs typeface="Gautami" panose="020B0502040204020203" pitchFamily="34" charset="0"/>
              </a:rPr>
              <a:t>ResNet-101, lauded for its deep architecture and ingenious use of skip connections, emerged as the pinnacle of our algorithmic exploration. Its adeptness in capturing intricate features, coupled with a balanced trade-off between depth and computational efficiency, marked a significant leap in our project's performance. The decision to embrace ResNet-101 was underpinned by its consistent accuracy, ranging between 88% and 89% during our iterative experimentation.</a:t>
            </a:r>
            <a:endParaRPr lang="en-IN" dirty="0">
              <a:effectLst/>
              <a:latin typeface="Book Antiqua" panose="02040602050305030304" pitchFamily="18" charset="0"/>
              <a:ea typeface="Calibri" panose="020F0502020204030204" pitchFamily="34" charset="0"/>
              <a:cs typeface="Gautami" panose="020B0502040204020203" pitchFamily="34" charset="0"/>
            </a:endParaRPr>
          </a:p>
          <a:p>
            <a:endParaRPr lang="en-IN" dirty="0"/>
          </a:p>
        </p:txBody>
      </p:sp>
      <p:sp>
        <p:nvSpPr>
          <p:cNvPr id="2" name="TextBox 1">
            <a:extLst>
              <a:ext uri="{FF2B5EF4-FFF2-40B4-BE49-F238E27FC236}">
                <a16:creationId xmlns:a16="http://schemas.microsoft.com/office/drawing/2014/main" id="{C2A7920C-DC7D-B593-01A7-26B779EF1A5A}"/>
              </a:ext>
            </a:extLst>
          </p:cNvPr>
          <p:cNvSpPr txBox="1"/>
          <p:nvPr/>
        </p:nvSpPr>
        <p:spPr>
          <a:xfrm>
            <a:off x="6210001" y="4743028"/>
            <a:ext cx="2393577" cy="261610"/>
          </a:xfrm>
          <a:prstGeom prst="rect">
            <a:avLst/>
          </a:prstGeom>
          <a:noFill/>
        </p:spPr>
        <p:txBody>
          <a:bodyPr wrap="square" rtlCol="0">
            <a:spAutoFit/>
          </a:bodyPr>
          <a:lstStyle/>
          <a:p>
            <a:r>
              <a:rPr lang="en-IN" sz="1100" b="1" dirty="0">
                <a:solidFill>
                  <a:schemeClr val="tx2">
                    <a:lumMod val="75000"/>
                  </a:schemeClr>
                </a:solidFill>
              </a:rPr>
              <a:t>- </a:t>
            </a:r>
            <a:r>
              <a:rPr lang="en-IN" sz="1100" b="1" dirty="0" err="1">
                <a:solidFill>
                  <a:schemeClr val="tx2">
                    <a:lumMod val="75000"/>
                  </a:schemeClr>
                </a:solidFill>
              </a:rPr>
              <a:t>GunaSekhar</a:t>
            </a:r>
            <a:r>
              <a:rPr lang="en-IN" sz="1100" b="1" dirty="0">
                <a:solidFill>
                  <a:schemeClr val="tx2">
                    <a:lumMod val="75000"/>
                  </a:schemeClr>
                </a:solidFill>
              </a:rPr>
              <a:t> AP21110011476</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BADB56-EFFE-D46D-D156-183990994F33}"/>
              </a:ext>
            </a:extLst>
          </p:cNvPr>
          <p:cNvSpPr txBox="1"/>
          <p:nvPr/>
        </p:nvSpPr>
        <p:spPr>
          <a:xfrm>
            <a:off x="1043608" y="627534"/>
            <a:ext cx="3816424" cy="369332"/>
          </a:xfrm>
          <a:prstGeom prst="rect">
            <a:avLst/>
          </a:prstGeom>
          <a:noFill/>
        </p:spPr>
        <p:txBody>
          <a:bodyPr wrap="square" rtlCol="0">
            <a:spAutoFit/>
          </a:bodyPr>
          <a:lstStyle/>
          <a:p>
            <a:r>
              <a:rPr lang="en-IN" sz="1800" dirty="0">
                <a:solidFill>
                  <a:schemeClr val="tx1">
                    <a:lumMod val="90000"/>
                    <a:lumOff val="10000"/>
                  </a:schemeClr>
                </a:solidFill>
              </a:rPr>
              <a:t>WORKFLOW OF PROJECT</a:t>
            </a:r>
          </a:p>
        </p:txBody>
      </p:sp>
      <p:pic>
        <p:nvPicPr>
          <p:cNvPr id="4" name="Picture 3">
            <a:extLst>
              <a:ext uri="{FF2B5EF4-FFF2-40B4-BE49-F238E27FC236}">
                <a16:creationId xmlns:a16="http://schemas.microsoft.com/office/drawing/2014/main" id="{BF200B2E-0D5A-1F6D-971E-946EA9F3F74D}"/>
              </a:ext>
            </a:extLst>
          </p:cNvPr>
          <p:cNvPicPr>
            <a:picLocks noChangeAspect="1"/>
          </p:cNvPicPr>
          <p:nvPr/>
        </p:nvPicPr>
        <p:blipFill>
          <a:blip r:embed="rId2"/>
          <a:stretch>
            <a:fillRect/>
          </a:stretch>
        </p:blipFill>
        <p:spPr>
          <a:xfrm>
            <a:off x="512074" y="1455626"/>
            <a:ext cx="2088232" cy="1296144"/>
          </a:xfrm>
          <a:prstGeom prst="rect">
            <a:avLst/>
          </a:prstGeom>
        </p:spPr>
      </p:pic>
      <p:pic>
        <p:nvPicPr>
          <p:cNvPr id="6" name="Picture 5">
            <a:extLst>
              <a:ext uri="{FF2B5EF4-FFF2-40B4-BE49-F238E27FC236}">
                <a16:creationId xmlns:a16="http://schemas.microsoft.com/office/drawing/2014/main" id="{0AC0C9E8-17E5-B888-74D8-47E6AC393102}"/>
              </a:ext>
            </a:extLst>
          </p:cNvPr>
          <p:cNvPicPr>
            <a:picLocks noChangeAspect="1"/>
          </p:cNvPicPr>
          <p:nvPr/>
        </p:nvPicPr>
        <p:blipFill>
          <a:blip r:embed="rId3"/>
          <a:stretch>
            <a:fillRect/>
          </a:stretch>
        </p:blipFill>
        <p:spPr>
          <a:xfrm>
            <a:off x="3163042" y="1455626"/>
            <a:ext cx="2088232" cy="1296144"/>
          </a:xfrm>
          <a:prstGeom prst="rect">
            <a:avLst/>
          </a:prstGeom>
        </p:spPr>
      </p:pic>
      <p:pic>
        <p:nvPicPr>
          <p:cNvPr id="8" name="Picture 7">
            <a:extLst>
              <a:ext uri="{FF2B5EF4-FFF2-40B4-BE49-F238E27FC236}">
                <a16:creationId xmlns:a16="http://schemas.microsoft.com/office/drawing/2014/main" id="{5306144A-F4A2-397E-83B3-1E75E5C60CDA}"/>
              </a:ext>
            </a:extLst>
          </p:cNvPr>
          <p:cNvPicPr>
            <a:picLocks noChangeAspect="1"/>
          </p:cNvPicPr>
          <p:nvPr/>
        </p:nvPicPr>
        <p:blipFill>
          <a:blip r:embed="rId4"/>
          <a:stretch>
            <a:fillRect/>
          </a:stretch>
        </p:blipFill>
        <p:spPr>
          <a:xfrm>
            <a:off x="5868144" y="1419622"/>
            <a:ext cx="2088232" cy="1296144"/>
          </a:xfrm>
          <a:prstGeom prst="rect">
            <a:avLst/>
          </a:prstGeom>
        </p:spPr>
      </p:pic>
      <p:pic>
        <p:nvPicPr>
          <p:cNvPr id="10" name="Picture 9">
            <a:extLst>
              <a:ext uri="{FF2B5EF4-FFF2-40B4-BE49-F238E27FC236}">
                <a16:creationId xmlns:a16="http://schemas.microsoft.com/office/drawing/2014/main" id="{9FB3DEDE-12BC-712F-2AC5-4741451A8F5E}"/>
              </a:ext>
            </a:extLst>
          </p:cNvPr>
          <p:cNvPicPr>
            <a:picLocks noChangeAspect="1"/>
          </p:cNvPicPr>
          <p:nvPr/>
        </p:nvPicPr>
        <p:blipFill>
          <a:blip r:embed="rId5"/>
          <a:stretch>
            <a:fillRect/>
          </a:stretch>
        </p:blipFill>
        <p:spPr>
          <a:xfrm>
            <a:off x="5868144" y="3003798"/>
            <a:ext cx="2088232" cy="1224136"/>
          </a:xfrm>
          <a:prstGeom prst="rect">
            <a:avLst/>
          </a:prstGeom>
        </p:spPr>
      </p:pic>
      <p:pic>
        <p:nvPicPr>
          <p:cNvPr id="12" name="Picture 11">
            <a:extLst>
              <a:ext uri="{FF2B5EF4-FFF2-40B4-BE49-F238E27FC236}">
                <a16:creationId xmlns:a16="http://schemas.microsoft.com/office/drawing/2014/main" id="{E6465722-686B-4837-680B-8D4A806C5FBB}"/>
              </a:ext>
            </a:extLst>
          </p:cNvPr>
          <p:cNvPicPr>
            <a:picLocks noChangeAspect="1"/>
          </p:cNvPicPr>
          <p:nvPr/>
        </p:nvPicPr>
        <p:blipFill>
          <a:blip r:embed="rId6"/>
          <a:stretch>
            <a:fillRect/>
          </a:stretch>
        </p:blipFill>
        <p:spPr>
          <a:xfrm>
            <a:off x="3131840" y="3034011"/>
            <a:ext cx="2088232" cy="1193924"/>
          </a:xfrm>
          <a:prstGeom prst="rect">
            <a:avLst/>
          </a:prstGeom>
        </p:spPr>
      </p:pic>
      <p:sp>
        <p:nvSpPr>
          <p:cNvPr id="15" name="Arrow: Right 14">
            <a:extLst>
              <a:ext uri="{FF2B5EF4-FFF2-40B4-BE49-F238E27FC236}">
                <a16:creationId xmlns:a16="http://schemas.microsoft.com/office/drawing/2014/main" id="{8FFE21CA-4ABE-0BF0-648E-0D0315B9219E}"/>
              </a:ext>
            </a:extLst>
          </p:cNvPr>
          <p:cNvSpPr/>
          <p:nvPr/>
        </p:nvSpPr>
        <p:spPr>
          <a:xfrm>
            <a:off x="2699792" y="2067694"/>
            <a:ext cx="432048" cy="720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Arrow: Right 15">
            <a:extLst>
              <a:ext uri="{FF2B5EF4-FFF2-40B4-BE49-F238E27FC236}">
                <a16:creationId xmlns:a16="http://schemas.microsoft.com/office/drawing/2014/main" id="{BF9FB68D-0819-1F61-07E9-57846E1CC0CA}"/>
              </a:ext>
            </a:extLst>
          </p:cNvPr>
          <p:cNvSpPr/>
          <p:nvPr/>
        </p:nvSpPr>
        <p:spPr>
          <a:xfrm>
            <a:off x="5325017" y="2104571"/>
            <a:ext cx="432048" cy="720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Right 16">
            <a:extLst>
              <a:ext uri="{FF2B5EF4-FFF2-40B4-BE49-F238E27FC236}">
                <a16:creationId xmlns:a16="http://schemas.microsoft.com/office/drawing/2014/main" id="{D7646A9C-E515-1198-AEBA-5185A7357211}"/>
              </a:ext>
            </a:extLst>
          </p:cNvPr>
          <p:cNvSpPr/>
          <p:nvPr/>
        </p:nvSpPr>
        <p:spPr>
          <a:xfrm rot="5400000">
            <a:off x="6808772" y="2829357"/>
            <a:ext cx="206974" cy="5640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Right 17">
            <a:extLst>
              <a:ext uri="{FF2B5EF4-FFF2-40B4-BE49-F238E27FC236}">
                <a16:creationId xmlns:a16="http://schemas.microsoft.com/office/drawing/2014/main" id="{28CFABC9-26D5-FAA5-8DDF-D4E5D993D9CF}"/>
              </a:ext>
            </a:extLst>
          </p:cNvPr>
          <p:cNvSpPr/>
          <p:nvPr/>
        </p:nvSpPr>
        <p:spPr>
          <a:xfrm rot="10800000">
            <a:off x="5327081" y="3558965"/>
            <a:ext cx="432048" cy="7200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71483B6C-00A8-ABF2-4B7C-54E2FC225078}"/>
              </a:ext>
            </a:extLst>
          </p:cNvPr>
          <p:cNvSpPr txBox="1"/>
          <p:nvPr/>
        </p:nvSpPr>
        <p:spPr>
          <a:xfrm>
            <a:off x="6300192" y="4731990"/>
            <a:ext cx="2160240" cy="261610"/>
          </a:xfrm>
          <a:prstGeom prst="rect">
            <a:avLst/>
          </a:prstGeom>
          <a:noFill/>
        </p:spPr>
        <p:txBody>
          <a:bodyPr wrap="square" rtlCol="0">
            <a:spAutoFit/>
          </a:bodyPr>
          <a:lstStyle/>
          <a:p>
            <a:r>
              <a:rPr lang="en-IN" sz="1100" b="1" dirty="0">
                <a:solidFill>
                  <a:schemeClr val="tx2">
                    <a:lumMod val="75000"/>
                  </a:schemeClr>
                </a:solidFill>
              </a:rPr>
              <a:t>- Siddharth AP21110011421</a:t>
            </a:r>
          </a:p>
        </p:txBody>
      </p:sp>
    </p:spTree>
    <p:extLst>
      <p:ext uri="{BB962C8B-B14F-4D97-AF65-F5344CB8AC3E}">
        <p14:creationId xmlns:p14="http://schemas.microsoft.com/office/powerpoint/2010/main" val="2797632959"/>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94CA7-89AD-F558-54B1-795530C88EB0}"/>
              </a:ext>
            </a:extLst>
          </p:cNvPr>
          <p:cNvSpPr>
            <a:spLocks noGrp="1"/>
          </p:cNvSpPr>
          <p:nvPr>
            <p:ph type="title"/>
          </p:nvPr>
        </p:nvSpPr>
        <p:spPr>
          <a:xfrm>
            <a:off x="2051720" y="483518"/>
            <a:ext cx="4045200" cy="426901"/>
          </a:xfrm>
        </p:spPr>
        <p:txBody>
          <a:bodyPr/>
          <a:lstStyle/>
          <a:p>
            <a:r>
              <a:rPr lang="en-IN" sz="1800" dirty="0">
                <a:latin typeface="Book Antiqua" panose="02040602050305030304" pitchFamily="18" charset="0"/>
                <a:ea typeface="Calibri" panose="020F0502020204030204" pitchFamily="34" charset="0"/>
                <a:cs typeface="Gautami" panose="020B0502040204020203" pitchFamily="34" charset="0"/>
              </a:rPr>
              <a:t>STEPS IN </a:t>
            </a:r>
            <a:r>
              <a:rPr lang="en-IN" sz="1800" b="1" dirty="0">
                <a:effectLst/>
                <a:latin typeface="Book Antiqua" panose="02040602050305030304" pitchFamily="18" charset="0"/>
                <a:ea typeface="Calibri" panose="020F0502020204030204" pitchFamily="34" charset="0"/>
                <a:cs typeface="Gautami" panose="020B0502040204020203" pitchFamily="34" charset="0"/>
              </a:rPr>
              <a:t>IMAGE PROCESSING</a:t>
            </a:r>
            <a:endParaRPr lang="en-IN" dirty="0"/>
          </a:p>
        </p:txBody>
      </p:sp>
      <p:pic>
        <p:nvPicPr>
          <p:cNvPr id="4" name="Picture 3">
            <a:extLst>
              <a:ext uri="{FF2B5EF4-FFF2-40B4-BE49-F238E27FC236}">
                <a16:creationId xmlns:a16="http://schemas.microsoft.com/office/drawing/2014/main" id="{B90C15A3-A70A-EF8F-5C16-2E487D278CD7}"/>
              </a:ext>
            </a:extLst>
          </p:cNvPr>
          <p:cNvPicPr>
            <a:picLocks noChangeAspect="1"/>
          </p:cNvPicPr>
          <p:nvPr/>
        </p:nvPicPr>
        <p:blipFill rotWithShape="1">
          <a:blip r:embed="rId2"/>
          <a:srcRect l="30851" t="15603" r="38564" b="19385"/>
          <a:stretch/>
        </p:blipFill>
        <p:spPr bwMode="auto">
          <a:xfrm>
            <a:off x="5652120" y="910419"/>
            <a:ext cx="3055620" cy="3653155"/>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149529CF-5766-4E1E-0490-4917705E3A8B}"/>
              </a:ext>
            </a:extLst>
          </p:cNvPr>
          <p:cNvSpPr txBox="1"/>
          <p:nvPr/>
        </p:nvSpPr>
        <p:spPr>
          <a:xfrm>
            <a:off x="2123728" y="910419"/>
            <a:ext cx="3168352" cy="2862322"/>
          </a:xfrm>
          <a:prstGeom prst="rect">
            <a:avLst/>
          </a:prstGeom>
          <a:noFill/>
        </p:spPr>
        <p:txBody>
          <a:bodyPr wrap="square" rtlCol="0">
            <a:spAutoFit/>
          </a:bodyPr>
          <a:lstStyle/>
          <a:p>
            <a:pPr marL="171450" indent="-171450">
              <a:buFont typeface="Arial" panose="020B0604020202020204" pitchFamily="34" charset="0"/>
              <a:buChar char="•"/>
            </a:pPr>
            <a:r>
              <a:rPr lang="en-GB" sz="1200" dirty="0"/>
              <a:t>Verify image format and integrity: Ensure the image is in a valid format (e.g., JPEG, PNG) and not corrupted.</a:t>
            </a:r>
          </a:p>
          <a:p>
            <a:pPr marL="171450" indent="-171450">
              <a:buFont typeface="Arial" panose="020B0604020202020204" pitchFamily="34" charset="0"/>
              <a:buChar char="•"/>
            </a:pPr>
            <a:endParaRPr lang="en-GB" sz="1200" dirty="0"/>
          </a:p>
          <a:p>
            <a:pPr marL="171450" indent="-171450">
              <a:buFont typeface="Arial" panose="020B0604020202020204" pitchFamily="34" charset="0"/>
              <a:buChar char="•"/>
            </a:pPr>
            <a:r>
              <a:rPr lang="en-GB" sz="1200" dirty="0"/>
              <a:t>Resize image to standard size: Adjust image dimensions to a standard size, like 254x254, for uniformity and reduced computational complexity.</a:t>
            </a:r>
          </a:p>
          <a:p>
            <a:pPr marL="171450" indent="-171450">
              <a:buFont typeface="Arial" panose="020B0604020202020204" pitchFamily="34" charset="0"/>
              <a:buChar char="•"/>
            </a:pPr>
            <a:endParaRPr lang="en-GB" sz="1200" dirty="0"/>
          </a:p>
          <a:p>
            <a:pPr marL="171450" indent="-171450">
              <a:buFont typeface="Arial" panose="020B0604020202020204" pitchFamily="34" charset="0"/>
              <a:buChar char="•"/>
            </a:pPr>
            <a:r>
              <a:rPr lang="en-GB" sz="1200" dirty="0"/>
              <a:t>Normalize pixel values to range [0, 1]: Scale pixel values of the image to lie within the range of [0, 1], enhancing convergence for machine learning models.</a:t>
            </a:r>
          </a:p>
          <a:p>
            <a:pPr marL="171450" indent="-171450">
              <a:buFont typeface="Arial" panose="020B0604020202020204" pitchFamily="34" charset="0"/>
              <a:buChar char="•"/>
            </a:pPr>
            <a:endParaRPr lang="en-GB" sz="1200" dirty="0"/>
          </a:p>
        </p:txBody>
      </p:sp>
      <p:sp>
        <p:nvSpPr>
          <p:cNvPr id="3" name="TextBox 2">
            <a:extLst>
              <a:ext uri="{FF2B5EF4-FFF2-40B4-BE49-F238E27FC236}">
                <a16:creationId xmlns:a16="http://schemas.microsoft.com/office/drawing/2014/main" id="{A30708E0-BE87-04EB-46E4-E61A8B0DE872}"/>
              </a:ext>
            </a:extLst>
          </p:cNvPr>
          <p:cNvSpPr txBox="1"/>
          <p:nvPr/>
        </p:nvSpPr>
        <p:spPr>
          <a:xfrm>
            <a:off x="6300192" y="4731990"/>
            <a:ext cx="2160240" cy="261610"/>
          </a:xfrm>
          <a:prstGeom prst="rect">
            <a:avLst/>
          </a:prstGeom>
          <a:noFill/>
        </p:spPr>
        <p:txBody>
          <a:bodyPr wrap="square" rtlCol="0">
            <a:spAutoFit/>
          </a:bodyPr>
          <a:lstStyle/>
          <a:p>
            <a:r>
              <a:rPr lang="en-IN" sz="1100" b="1" dirty="0">
                <a:solidFill>
                  <a:schemeClr val="tx2">
                    <a:lumMod val="75000"/>
                  </a:schemeClr>
                </a:solidFill>
              </a:rPr>
              <a:t>- Siddharth AP21110011421</a:t>
            </a:r>
          </a:p>
        </p:txBody>
      </p:sp>
    </p:spTree>
    <p:extLst>
      <p:ext uri="{BB962C8B-B14F-4D97-AF65-F5344CB8AC3E}">
        <p14:creationId xmlns:p14="http://schemas.microsoft.com/office/powerpoint/2010/main" val="22438366"/>
      </p:ext>
    </p:extLst>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833EE66-4FAA-F5B8-5521-98949EB6EB65}"/>
              </a:ext>
            </a:extLst>
          </p:cNvPr>
          <p:cNvSpPr txBox="1"/>
          <p:nvPr/>
        </p:nvSpPr>
        <p:spPr>
          <a:xfrm>
            <a:off x="1835696" y="627534"/>
            <a:ext cx="6624736" cy="3108543"/>
          </a:xfrm>
          <a:prstGeom prst="rect">
            <a:avLst/>
          </a:prstGeom>
          <a:noFill/>
        </p:spPr>
        <p:txBody>
          <a:bodyPr wrap="square">
            <a:spAutoFit/>
          </a:bodyPr>
          <a:lstStyle/>
          <a:p>
            <a:pPr marL="285750" indent="-285750">
              <a:buFont typeface="Arial" panose="020B0604020202020204" pitchFamily="34" charset="0"/>
              <a:buChar char="•"/>
            </a:pPr>
            <a:r>
              <a:rPr lang="en-GB" sz="1400" dirty="0"/>
              <a:t>Apply data augmentation techniques: Techniques like random cropping, flipping, brightness, and contrast adjustments increase dataset size and variability, preventing overfitting.</a:t>
            </a:r>
            <a:endParaRPr lang="en-IN" sz="1400" dirty="0"/>
          </a:p>
          <a:p>
            <a:endParaRPr lang="en-IN" dirty="0"/>
          </a:p>
          <a:p>
            <a:pPr marL="285750" indent="-285750">
              <a:buFont typeface="Arial" panose="020B0604020202020204" pitchFamily="34" charset="0"/>
              <a:buChar char="•"/>
            </a:pPr>
            <a:r>
              <a:rPr lang="en-IN" dirty="0"/>
              <a:t>Apply image enhancement techniques: Use methods such as sharpening, de-noising, and edge detection to improve image quality, aiding the model in recognizing features.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Convert image to tensor format: Transform the image into tensor format, a common data structure in machine learning, based on the chosen framework.</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Pre-processed image tensor: The final output of the pre-processing pipeline, a transformed image in tensor format, ready for use in tasks like image classification or object detection.</a:t>
            </a:r>
          </a:p>
        </p:txBody>
      </p:sp>
      <p:sp>
        <p:nvSpPr>
          <p:cNvPr id="2" name="TextBox 1">
            <a:extLst>
              <a:ext uri="{FF2B5EF4-FFF2-40B4-BE49-F238E27FC236}">
                <a16:creationId xmlns:a16="http://schemas.microsoft.com/office/drawing/2014/main" id="{83200005-0EEA-8238-C659-3573EFD6D295}"/>
              </a:ext>
            </a:extLst>
          </p:cNvPr>
          <p:cNvSpPr txBox="1"/>
          <p:nvPr/>
        </p:nvSpPr>
        <p:spPr>
          <a:xfrm>
            <a:off x="6300192" y="4731990"/>
            <a:ext cx="2160240" cy="261610"/>
          </a:xfrm>
          <a:prstGeom prst="rect">
            <a:avLst/>
          </a:prstGeom>
          <a:noFill/>
        </p:spPr>
        <p:txBody>
          <a:bodyPr wrap="square" rtlCol="0">
            <a:spAutoFit/>
          </a:bodyPr>
          <a:lstStyle/>
          <a:p>
            <a:r>
              <a:rPr lang="en-IN" sz="1100" b="1" dirty="0">
                <a:solidFill>
                  <a:schemeClr val="tx2">
                    <a:lumMod val="75000"/>
                  </a:schemeClr>
                </a:solidFill>
              </a:rPr>
              <a:t>- Siddharth AP21110011421</a:t>
            </a:r>
          </a:p>
        </p:txBody>
      </p:sp>
    </p:spTree>
    <p:extLst>
      <p:ext uri="{BB962C8B-B14F-4D97-AF65-F5344CB8AC3E}">
        <p14:creationId xmlns:p14="http://schemas.microsoft.com/office/powerpoint/2010/main" val="28500797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8A91C3-6C82-E40F-323F-4384150F92C3}"/>
              </a:ext>
            </a:extLst>
          </p:cNvPr>
          <p:cNvPicPr>
            <a:picLocks noChangeAspect="1"/>
          </p:cNvPicPr>
          <p:nvPr/>
        </p:nvPicPr>
        <p:blipFill>
          <a:blip r:embed="rId2"/>
          <a:stretch>
            <a:fillRect/>
          </a:stretch>
        </p:blipFill>
        <p:spPr>
          <a:xfrm>
            <a:off x="5364088" y="1069557"/>
            <a:ext cx="2453853" cy="3138863"/>
          </a:xfrm>
          <a:prstGeom prst="rect">
            <a:avLst/>
          </a:prstGeom>
        </p:spPr>
      </p:pic>
      <p:pic>
        <p:nvPicPr>
          <p:cNvPr id="6" name="Picture 5">
            <a:extLst>
              <a:ext uri="{FF2B5EF4-FFF2-40B4-BE49-F238E27FC236}">
                <a16:creationId xmlns:a16="http://schemas.microsoft.com/office/drawing/2014/main" id="{33F1341E-2DCE-5A7A-09A9-32E1867CE87B}"/>
              </a:ext>
            </a:extLst>
          </p:cNvPr>
          <p:cNvPicPr>
            <a:picLocks noChangeAspect="1"/>
          </p:cNvPicPr>
          <p:nvPr/>
        </p:nvPicPr>
        <p:blipFill>
          <a:blip r:embed="rId3"/>
          <a:stretch>
            <a:fillRect/>
          </a:stretch>
        </p:blipFill>
        <p:spPr>
          <a:xfrm rot="5400000">
            <a:off x="560582" y="1104979"/>
            <a:ext cx="4022909" cy="2491956"/>
          </a:xfrm>
          <a:prstGeom prst="rect">
            <a:avLst/>
          </a:prstGeom>
        </p:spPr>
      </p:pic>
      <p:sp>
        <p:nvSpPr>
          <p:cNvPr id="7" name="TextBox 6">
            <a:extLst>
              <a:ext uri="{FF2B5EF4-FFF2-40B4-BE49-F238E27FC236}">
                <a16:creationId xmlns:a16="http://schemas.microsoft.com/office/drawing/2014/main" id="{270CAF6C-5536-4FF5-8968-EB81D2B7394A}"/>
              </a:ext>
            </a:extLst>
          </p:cNvPr>
          <p:cNvSpPr txBox="1"/>
          <p:nvPr/>
        </p:nvSpPr>
        <p:spPr>
          <a:xfrm>
            <a:off x="1326058" y="4395278"/>
            <a:ext cx="2741885" cy="307777"/>
          </a:xfrm>
          <a:prstGeom prst="rect">
            <a:avLst/>
          </a:prstGeom>
          <a:noFill/>
        </p:spPr>
        <p:txBody>
          <a:bodyPr wrap="square" rtlCol="0">
            <a:spAutoFit/>
          </a:bodyPr>
          <a:lstStyle/>
          <a:p>
            <a:pPr algn="ctr"/>
            <a:r>
              <a:rPr lang="en-IN" dirty="0"/>
              <a:t>VGG Architecture</a:t>
            </a:r>
          </a:p>
        </p:txBody>
      </p:sp>
      <p:sp>
        <p:nvSpPr>
          <p:cNvPr id="8" name="TextBox 7">
            <a:extLst>
              <a:ext uri="{FF2B5EF4-FFF2-40B4-BE49-F238E27FC236}">
                <a16:creationId xmlns:a16="http://schemas.microsoft.com/office/drawing/2014/main" id="{620AEA54-BB84-7847-4721-A4E48B85E8DB}"/>
              </a:ext>
            </a:extLst>
          </p:cNvPr>
          <p:cNvSpPr txBox="1"/>
          <p:nvPr/>
        </p:nvSpPr>
        <p:spPr>
          <a:xfrm>
            <a:off x="5416897" y="4239128"/>
            <a:ext cx="2376264" cy="307777"/>
          </a:xfrm>
          <a:prstGeom prst="rect">
            <a:avLst/>
          </a:prstGeom>
          <a:noFill/>
        </p:spPr>
        <p:txBody>
          <a:bodyPr wrap="square" rtlCol="0">
            <a:spAutoFit/>
          </a:bodyPr>
          <a:lstStyle/>
          <a:p>
            <a:pPr algn="ctr"/>
            <a:r>
              <a:rPr lang="en-IN" dirty="0" err="1"/>
              <a:t>ResNet</a:t>
            </a:r>
            <a:r>
              <a:rPr lang="en-IN" dirty="0"/>
              <a:t> Architecture</a:t>
            </a:r>
          </a:p>
        </p:txBody>
      </p:sp>
      <p:sp>
        <p:nvSpPr>
          <p:cNvPr id="9" name="TextBox 8">
            <a:extLst>
              <a:ext uri="{FF2B5EF4-FFF2-40B4-BE49-F238E27FC236}">
                <a16:creationId xmlns:a16="http://schemas.microsoft.com/office/drawing/2014/main" id="{36A4A0C7-BC3A-1918-A3AC-BC0633541D2F}"/>
              </a:ext>
            </a:extLst>
          </p:cNvPr>
          <p:cNvSpPr txBox="1"/>
          <p:nvPr/>
        </p:nvSpPr>
        <p:spPr>
          <a:xfrm>
            <a:off x="6156176" y="4731990"/>
            <a:ext cx="2376264" cy="261610"/>
          </a:xfrm>
          <a:prstGeom prst="rect">
            <a:avLst/>
          </a:prstGeom>
          <a:noFill/>
        </p:spPr>
        <p:txBody>
          <a:bodyPr wrap="square" rtlCol="0">
            <a:spAutoFit/>
          </a:bodyPr>
          <a:lstStyle/>
          <a:p>
            <a:r>
              <a:rPr lang="en-IN" sz="1100" b="1" dirty="0">
                <a:solidFill>
                  <a:schemeClr val="tx2">
                    <a:lumMod val="75000"/>
                  </a:schemeClr>
                </a:solidFill>
              </a:rPr>
              <a:t>- Siddharth AP21110011421</a:t>
            </a:r>
          </a:p>
        </p:txBody>
      </p:sp>
    </p:spTree>
    <p:extLst>
      <p:ext uri="{BB962C8B-B14F-4D97-AF65-F5344CB8AC3E}">
        <p14:creationId xmlns:p14="http://schemas.microsoft.com/office/powerpoint/2010/main" val="2394922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51135-FEDC-A76E-796B-0E7C95B3978E}"/>
              </a:ext>
            </a:extLst>
          </p:cNvPr>
          <p:cNvSpPr>
            <a:spLocks noGrp="1"/>
          </p:cNvSpPr>
          <p:nvPr>
            <p:ph type="title"/>
          </p:nvPr>
        </p:nvSpPr>
        <p:spPr/>
        <p:txBody>
          <a:bodyPr/>
          <a:lstStyle/>
          <a:p>
            <a:r>
              <a:rPr lang="en-GB" sz="2400" dirty="0">
                <a:solidFill>
                  <a:schemeClr val="tx1">
                    <a:lumMod val="90000"/>
                    <a:lumOff val="10000"/>
                  </a:schemeClr>
                </a:solidFill>
                <a:effectLst/>
                <a:latin typeface="Book Antiqua" panose="02040602050305030304" pitchFamily="18" charset="0"/>
                <a:ea typeface="Times New Roman" panose="02020603050405020304" pitchFamily="18" charset="0"/>
                <a:cs typeface="Arial" panose="020B0604020202020204" pitchFamily="34" charset="0"/>
              </a:rPr>
              <a:t>Results and Discussion</a:t>
            </a:r>
            <a:br>
              <a:rPr lang="en-IN" sz="2400" dirty="0">
                <a:solidFill>
                  <a:schemeClr val="tx1">
                    <a:lumMod val="90000"/>
                    <a:lumOff val="10000"/>
                  </a:schemeClr>
                </a:solidFill>
                <a:effectLst/>
                <a:latin typeface="Book Antiqua" panose="02040602050305030304" pitchFamily="18" charset="0"/>
                <a:ea typeface="Calibri" panose="020F0502020204030204" pitchFamily="34" charset="0"/>
                <a:cs typeface="Gautami" panose="020B0502040204020203" pitchFamily="34" charset="0"/>
              </a:rPr>
            </a:br>
            <a:endParaRPr lang="en-IN" sz="2400" dirty="0">
              <a:solidFill>
                <a:schemeClr val="tx1">
                  <a:lumMod val="90000"/>
                  <a:lumOff val="10000"/>
                </a:schemeClr>
              </a:solidFill>
            </a:endParaRPr>
          </a:p>
        </p:txBody>
      </p:sp>
      <p:sp>
        <p:nvSpPr>
          <p:cNvPr id="3" name="TextBox 2">
            <a:extLst>
              <a:ext uri="{FF2B5EF4-FFF2-40B4-BE49-F238E27FC236}">
                <a16:creationId xmlns:a16="http://schemas.microsoft.com/office/drawing/2014/main" id="{4D16F3D7-327E-028D-1AB7-FE891E401307}"/>
              </a:ext>
            </a:extLst>
          </p:cNvPr>
          <p:cNvSpPr txBox="1"/>
          <p:nvPr/>
        </p:nvSpPr>
        <p:spPr>
          <a:xfrm>
            <a:off x="720000" y="1275606"/>
            <a:ext cx="5292160" cy="2383345"/>
          </a:xfrm>
          <a:prstGeom prst="rect">
            <a:avLst/>
          </a:prstGeom>
          <a:noFill/>
        </p:spPr>
        <p:txBody>
          <a:bodyPr wrap="square" rtlCol="0">
            <a:spAutoFit/>
          </a:bodyPr>
          <a:lstStyle/>
          <a:p>
            <a:pPr>
              <a:lnSpc>
                <a:spcPct val="107000"/>
              </a:lnSpc>
              <a:spcBef>
                <a:spcPts val="1800"/>
              </a:spcBef>
              <a:spcAft>
                <a:spcPts val="1800"/>
              </a:spcAft>
            </a:pPr>
            <a:r>
              <a:rPr lang="en-GB"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We conducted experiments with four different convolutional neural network (CNN) architectures, namely VGG16, VGG19, ResNet50, and ResNet101, to classify images of Indian food items. The final results, including the accuracy achieved on the test set, are as follows:</a:t>
            </a:r>
            <a:endParaRPr lang="en-IN" dirty="0">
              <a:latin typeface="Book Antiqua" panose="02040602050305030304" pitchFamily="18" charset="0"/>
              <a:ea typeface="Calibri" panose="020F0502020204030204" pitchFamily="34" charset="0"/>
              <a:cs typeface="Gautami" panose="020B0502040204020203" pitchFamily="34" charset="0"/>
            </a:endParaRPr>
          </a:p>
          <a:p>
            <a:pPr>
              <a:lnSpc>
                <a:spcPct val="107000"/>
              </a:lnSpc>
              <a:spcBef>
                <a:spcPts val="1800"/>
              </a:spcBef>
              <a:spcAft>
                <a:spcPts val="1800"/>
              </a:spcAft>
            </a:pPr>
            <a:r>
              <a:rPr lang="en-GB" b="1"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VGG16: 75%</a:t>
            </a:r>
            <a:r>
              <a:rPr lang="en-IN" dirty="0">
                <a:latin typeface="Book Antiqua" panose="02040602050305030304" pitchFamily="18" charset="0"/>
                <a:ea typeface="Calibri" panose="020F0502020204030204" pitchFamily="34" charset="0"/>
                <a:cs typeface="Gautami" panose="020B0502040204020203" pitchFamily="34" charset="0"/>
              </a:rPr>
              <a:t>   </a:t>
            </a:r>
            <a:r>
              <a:rPr lang="en-GB" b="1"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VGG19: 78%</a:t>
            </a:r>
            <a:r>
              <a:rPr lang="en-IN" dirty="0">
                <a:latin typeface="Book Antiqua" panose="02040602050305030304" pitchFamily="18" charset="0"/>
                <a:ea typeface="Calibri" panose="020F0502020204030204" pitchFamily="34" charset="0"/>
                <a:cs typeface="Gautami" panose="020B0502040204020203" pitchFamily="34" charset="0"/>
              </a:rPr>
              <a:t>  </a:t>
            </a:r>
            <a:r>
              <a:rPr lang="en-GB" b="1"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ResNet50: 85%</a:t>
            </a:r>
            <a:r>
              <a:rPr lang="en-IN" dirty="0">
                <a:latin typeface="Book Antiqua" panose="02040602050305030304" pitchFamily="18" charset="0"/>
                <a:ea typeface="Calibri" panose="020F0502020204030204" pitchFamily="34" charset="0"/>
                <a:cs typeface="Gautami" panose="020B0502040204020203" pitchFamily="34" charset="0"/>
              </a:rPr>
              <a:t>  </a:t>
            </a:r>
            <a:r>
              <a:rPr lang="en-GB" b="1"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ResNet101: 88%</a:t>
            </a:r>
            <a:endParaRPr lang="en-IN" dirty="0">
              <a:effectLst/>
              <a:latin typeface="Book Antiqua" panose="02040602050305030304" pitchFamily="18" charset="0"/>
              <a:ea typeface="Calibri" panose="020F0502020204030204" pitchFamily="34" charset="0"/>
              <a:cs typeface="Gautami" panose="020B0502040204020203" pitchFamily="34" charset="0"/>
            </a:endParaRPr>
          </a:p>
          <a:p>
            <a:endParaRPr lang="en-IN" dirty="0"/>
          </a:p>
        </p:txBody>
      </p:sp>
      <p:pic>
        <p:nvPicPr>
          <p:cNvPr id="7" name="Picture 6">
            <a:extLst>
              <a:ext uri="{FF2B5EF4-FFF2-40B4-BE49-F238E27FC236}">
                <a16:creationId xmlns:a16="http://schemas.microsoft.com/office/drawing/2014/main" id="{B68CBA11-CBE4-ED65-2330-27F312170892}"/>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868144" y="1059581"/>
            <a:ext cx="2880320" cy="2880321"/>
          </a:xfrm>
          <a:prstGeom prst="rect">
            <a:avLst/>
          </a:prstGeom>
        </p:spPr>
      </p:pic>
      <p:sp>
        <p:nvSpPr>
          <p:cNvPr id="4" name="TextBox 3">
            <a:extLst>
              <a:ext uri="{FF2B5EF4-FFF2-40B4-BE49-F238E27FC236}">
                <a16:creationId xmlns:a16="http://schemas.microsoft.com/office/drawing/2014/main" id="{74D12591-4EB2-C5D8-F80D-D54F5A67ED62}"/>
              </a:ext>
            </a:extLst>
          </p:cNvPr>
          <p:cNvSpPr txBox="1"/>
          <p:nvPr/>
        </p:nvSpPr>
        <p:spPr>
          <a:xfrm>
            <a:off x="6156176" y="4731990"/>
            <a:ext cx="2376264" cy="261610"/>
          </a:xfrm>
          <a:prstGeom prst="rect">
            <a:avLst/>
          </a:prstGeom>
          <a:noFill/>
        </p:spPr>
        <p:txBody>
          <a:bodyPr wrap="square" rtlCol="0">
            <a:spAutoFit/>
          </a:bodyPr>
          <a:lstStyle/>
          <a:p>
            <a:r>
              <a:rPr lang="en-IN" sz="1100" b="1" dirty="0">
                <a:solidFill>
                  <a:schemeClr val="tx2">
                    <a:lumMod val="75000"/>
                  </a:schemeClr>
                </a:solidFill>
              </a:rPr>
              <a:t>- </a:t>
            </a:r>
            <a:r>
              <a:rPr lang="en-IN" sz="1100" b="1" dirty="0" err="1">
                <a:solidFill>
                  <a:schemeClr val="tx2">
                    <a:lumMod val="75000"/>
                  </a:schemeClr>
                </a:solidFill>
              </a:rPr>
              <a:t>Lakshmipathi</a:t>
            </a:r>
            <a:r>
              <a:rPr lang="en-IN" sz="1100" b="1" dirty="0">
                <a:solidFill>
                  <a:schemeClr val="tx2">
                    <a:lumMod val="75000"/>
                  </a:schemeClr>
                </a:solidFill>
              </a:rPr>
              <a:t> AP21110011457</a:t>
            </a:r>
          </a:p>
        </p:txBody>
      </p:sp>
    </p:spTree>
    <p:extLst>
      <p:ext uri="{BB962C8B-B14F-4D97-AF65-F5344CB8AC3E}">
        <p14:creationId xmlns:p14="http://schemas.microsoft.com/office/powerpoint/2010/main" val="32664371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70BF43A-A264-E5B1-3D57-1F367F313D51}"/>
              </a:ext>
            </a:extLst>
          </p:cNvPr>
          <p:cNvPicPr>
            <a:picLocks noChangeAspect="1"/>
          </p:cNvPicPr>
          <p:nvPr/>
        </p:nvPicPr>
        <p:blipFill>
          <a:blip r:embed="rId2"/>
          <a:stretch>
            <a:fillRect/>
          </a:stretch>
        </p:blipFill>
        <p:spPr>
          <a:xfrm>
            <a:off x="1590950" y="987574"/>
            <a:ext cx="5962099" cy="3683357"/>
          </a:xfrm>
          <a:prstGeom prst="rect">
            <a:avLst/>
          </a:prstGeom>
        </p:spPr>
      </p:pic>
      <p:sp>
        <p:nvSpPr>
          <p:cNvPr id="5" name="TextBox 4">
            <a:extLst>
              <a:ext uri="{FF2B5EF4-FFF2-40B4-BE49-F238E27FC236}">
                <a16:creationId xmlns:a16="http://schemas.microsoft.com/office/drawing/2014/main" id="{53074515-6610-AB72-B580-6D9EC48CC229}"/>
              </a:ext>
            </a:extLst>
          </p:cNvPr>
          <p:cNvSpPr txBox="1"/>
          <p:nvPr/>
        </p:nvSpPr>
        <p:spPr>
          <a:xfrm>
            <a:off x="1187624" y="555526"/>
            <a:ext cx="5328592" cy="338554"/>
          </a:xfrm>
          <a:prstGeom prst="rect">
            <a:avLst/>
          </a:prstGeom>
          <a:noFill/>
        </p:spPr>
        <p:txBody>
          <a:bodyPr wrap="square" rtlCol="0">
            <a:spAutoFit/>
          </a:bodyPr>
          <a:lstStyle/>
          <a:p>
            <a:r>
              <a:rPr lang="en-IN" sz="1600" dirty="0">
                <a:solidFill>
                  <a:schemeClr val="tx1">
                    <a:lumMod val="90000"/>
                    <a:lumOff val="10000"/>
                  </a:schemeClr>
                </a:solidFill>
              </a:rPr>
              <a:t>TRAINED MODEL WITH USER DATA</a:t>
            </a:r>
          </a:p>
        </p:txBody>
      </p:sp>
      <p:sp>
        <p:nvSpPr>
          <p:cNvPr id="3" name="TextBox 2">
            <a:extLst>
              <a:ext uri="{FF2B5EF4-FFF2-40B4-BE49-F238E27FC236}">
                <a16:creationId xmlns:a16="http://schemas.microsoft.com/office/drawing/2014/main" id="{F40A72D7-F87F-92C6-5F36-3FD8D2D17D19}"/>
              </a:ext>
            </a:extLst>
          </p:cNvPr>
          <p:cNvSpPr txBox="1"/>
          <p:nvPr/>
        </p:nvSpPr>
        <p:spPr>
          <a:xfrm>
            <a:off x="6156176" y="4731990"/>
            <a:ext cx="2376264" cy="261610"/>
          </a:xfrm>
          <a:prstGeom prst="rect">
            <a:avLst/>
          </a:prstGeom>
          <a:noFill/>
        </p:spPr>
        <p:txBody>
          <a:bodyPr wrap="square" rtlCol="0">
            <a:spAutoFit/>
          </a:bodyPr>
          <a:lstStyle/>
          <a:p>
            <a:r>
              <a:rPr lang="en-IN" sz="1100" b="1" dirty="0">
                <a:solidFill>
                  <a:schemeClr val="tx2">
                    <a:lumMod val="75000"/>
                  </a:schemeClr>
                </a:solidFill>
              </a:rPr>
              <a:t>- </a:t>
            </a:r>
            <a:r>
              <a:rPr lang="en-IN" sz="1100" b="1" dirty="0" err="1">
                <a:solidFill>
                  <a:schemeClr val="tx2">
                    <a:lumMod val="75000"/>
                  </a:schemeClr>
                </a:solidFill>
              </a:rPr>
              <a:t>Lakshmipathi</a:t>
            </a:r>
            <a:r>
              <a:rPr lang="en-IN" sz="1100" b="1" dirty="0">
                <a:solidFill>
                  <a:schemeClr val="tx2">
                    <a:lumMod val="75000"/>
                  </a:schemeClr>
                </a:solidFill>
              </a:rPr>
              <a:t> AP21110011457</a:t>
            </a:r>
          </a:p>
        </p:txBody>
      </p:sp>
    </p:spTree>
    <p:extLst>
      <p:ext uri="{BB962C8B-B14F-4D97-AF65-F5344CB8AC3E}">
        <p14:creationId xmlns:p14="http://schemas.microsoft.com/office/powerpoint/2010/main" val="38614886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41159A-6FFC-8CC3-B1A2-4831CAECA0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1760" y="915566"/>
            <a:ext cx="5587494" cy="3672408"/>
          </a:xfrm>
          <a:prstGeom prst="rect">
            <a:avLst/>
          </a:prstGeom>
        </p:spPr>
      </p:pic>
      <p:sp>
        <p:nvSpPr>
          <p:cNvPr id="6" name="TextBox 5">
            <a:extLst>
              <a:ext uri="{FF2B5EF4-FFF2-40B4-BE49-F238E27FC236}">
                <a16:creationId xmlns:a16="http://schemas.microsoft.com/office/drawing/2014/main" id="{3D2169CE-AB62-0638-D5CB-88F89D9C6802}"/>
              </a:ext>
            </a:extLst>
          </p:cNvPr>
          <p:cNvSpPr txBox="1"/>
          <p:nvPr/>
        </p:nvSpPr>
        <p:spPr>
          <a:xfrm>
            <a:off x="2051720" y="411510"/>
            <a:ext cx="4608512" cy="338554"/>
          </a:xfrm>
          <a:prstGeom prst="rect">
            <a:avLst/>
          </a:prstGeom>
          <a:noFill/>
        </p:spPr>
        <p:txBody>
          <a:bodyPr wrap="square" rtlCol="0">
            <a:spAutoFit/>
          </a:bodyPr>
          <a:lstStyle/>
          <a:p>
            <a:r>
              <a:rPr lang="en-IN" sz="1600" dirty="0">
                <a:solidFill>
                  <a:schemeClr val="tx1">
                    <a:lumMod val="90000"/>
                    <a:lumOff val="10000"/>
                  </a:schemeClr>
                </a:solidFill>
              </a:rPr>
              <a:t>PREDICTIONS USING RESNET101</a:t>
            </a:r>
          </a:p>
        </p:txBody>
      </p:sp>
      <p:sp>
        <p:nvSpPr>
          <p:cNvPr id="2" name="TextBox 1">
            <a:extLst>
              <a:ext uri="{FF2B5EF4-FFF2-40B4-BE49-F238E27FC236}">
                <a16:creationId xmlns:a16="http://schemas.microsoft.com/office/drawing/2014/main" id="{569C7EBC-CF6D-7517-9C6B-6E419A0D983F}"/>
              </a:ext>
            </a:extLst>
          </p:cNvPr>
          <p:cNvSpPr txBox="1"/>
          <p:nvPr/>
        </p:nvSpPr>
        <p:spPr>
          <a:xfrm>
            <a:off x="6156176" y="4731990"/>
            <a:ext cx="2376264" cy="261610"/>
          </a:xfrm>
          <a:prstGeom prst="rect">
            <a:avLst/>
          </a:prstGeom>
          <a:noFill/>
        </p:spPr>
        <p:txBody>
          <a:bodyPr wrap="square" rtlCol="0">
            <a:spAutoFit/>
          </a:bodyPr>
          <a:lstStyle/>
          <a:p>
            <a:r>
              <a:rPr lang="en-IN" sz="1100" b="1" dirty="0">
                <a:solidFill>
                  <a:schemeClr val="tx2">
                    <a:lumMod val="75000"/>
                  </a:schemeClr>
                </a:solidFill>
              </a:rPr>
              <a:t>- </a:t>
            </a:r>
            <a:r>
              <a:rPr lang="en-IN" sz="1100" b="1" dirty="0" err="1">
                <a:solidFill>
                  <a:schemeClr val="tx2">
                    <a:lumMod val="75000"/>
                  </a:schemeClr>
                </a:solidFill>
              </a:rPr>
              <a:t>Lakshmipathi</a:t>
            </a:r>
            <a:r>
              <a:rPr lang="en-IN" sz="1100" b="1" dirty="0">
                <a:solidFill>
                  <a:schemeClr val="tx2">
                    <a:lumMod val="75000"/>
                  </a:schemeClr>
                </a:solidFill>
              </a:rPr>
              <a:t> AP21110011457</a:t>
            </a:r>
          </a:p>
        </p:txBody>
      </p:sp>
    </p:spTree>
    <p:extLst>
      <p:ext uri="{BB962C8B-B14F-4D97-AF65-F5344CB8AC3E}">
        <p14:creationId xmlns:p14="http://schemas.microsoft.com/office/powerpoint/2010/main" val="29029717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969F4-727B-4220-5E70-37773E51C89B}"/>
              </a:ext>
            </a:extLst>
          </p:cNvPr>
          <p:cNvSpPr>
            <a:spLocks noGrp="1"/>
          </p:cNvSpPr>
          <p:nvPr>
            <p:ph type="title"/>
          </p:nvPr>
        </p:nvSpPr>
        <p:spPr>
          <a:xfrm>
            <a:off x="1403648" y="483518"/>
            <a:ext cx="2950200" cy="771000"/>
          </a:xfrm>
        </p:spPr>
        <p:txBody>
          <a:bodyPr/>
          <a:lstStyle/>
          <a:p>
            <a:r>
              <a:rPr lang="en-IN" dirty="0"/>
              <a:t>CONCLUSION</a:t>
            </a:r>
          </a:p>
        </p:txBody>
      </p:sp>
      <p:sp>
        <p:nvSpPr>
          <p:cNvPr id="3" name="Subtitle 2">
            <a:extLst>
              <a:ext uri="{FF2B5EF4-FFF2-40B4-BE49-F238E27FC236}">
                <a16:creationId xmlns:a16="http://schemas.microsoft.com/office/drawing/2014/main" id="{A6F8CFB2-BA38-5F61-1C50-9FB171B1DDE9}"/>
              </a:ext>
            </a:extLst>
          </p:cNvPr>
          <p:cNvSpPr>
            <a:spLocks noGrp="1"/>
          </p:cNvSpPr>
          <p:nvPr>
            <p:ph type="subTitle" idx="1"/>
          </p:nvPr>
        </p:nvSpPr>
        <p:spPr>
          <a:xfrm>
            <a:off x="1259632" y="1265720"/>
            <a:ext cx="6059844" cy="2962213"/>
          </a:xfrm>
        </p:spPr>
        <p:txBody>
          <a:bodyPr/>
          <a:lstStyle/>
          <a:p>
            <a:r>
              <a:rPr lang="en-GB"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	</a:t>
            </a:r>
            <a:r>
              <a:rPr lang="en-GB" sz="1200"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Our project journey has been marked by a relentless pursuit of precision in food recognition. From the foundational understanding of </a:t>
            </a:r>
            <a:r>
              <a:rPr lang="en-GB" sz="1200" b="1"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Deep Learning and CNNs </a:t>
            </a:r>
            <a:r>
              <a:rPr lang="en-GB" sz="1200"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to the strategic selection of </a:t>
            </a:r>
            <a:r>
              <a:rPr lang="en-GB" sz="1200" b="1"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ResNet-101</a:t>
            </a:r>
            <a:r>
              <a:rPr lang="en-GB" sz="1200"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 every step in our journey has been a deliberate stride towards a more accurate and efficient Food Recognition System.</a:t>
            </a:r>
          </a:p>
          <a:p>
            <a:r>
              <a:rPr lang="en-GB" sz="1200" dirty="0">
                <a:solidFill>
                  <a:srgbClr val="1F1F1F"/>
                </a:solidFill>
                <a:latin typeface="Book Antiqua" panose="02040602050305030304" pitchFamily="18" charset="0"/>
                <a:ea typeface="Calibri" panose="020F0502020204030204" pitchFamily="34" charset="0"/>
                <a:cs typeface="Arial" panose="020B0604020202020204" pitchFamily="34" charset="0"/>
              </a:rPr>
              <a:t>	</a:t>
            </a:r>
            <a:r>
              <a:rPr lang="en-GB" sz="1200" dirty="0">
                <a:solidFill>
                  <a:srgbClr val="1F1F1F"/>
                </a:solidFill>
                <a:effectLst/>
                <a:latin typeface="Book Antiqua" panose="02040602050305030304" pitchFamily="18" charset="0"/>
                <a:ea typeface="Times New Roman" panose="02020603050405020304" pitchFamily="18" charset="0"/>
                <a:cs typeface="Arial" panose="020B0604020202020204" pitchFamily="34" charset="0"/>
              </a:rPr>
              <a:t>Our Food Recognition System, empowered by ResNet-101, stands as a testament to the potential of deep learning in image recognition. The amalgamation of a thoughtfully curated dataset, iterative algorithmic exploration, and the support of various entities has resulted in a system poised to make substantive contributions to diverse applications in the culinary landscape. </a:t>
            </a:r>
            <a:endParaRPr lang="en-IN" sz="1200" dirty="0"/>
          </a:p>
        </p:txBody>
      </p:sp>
      <p:sp>
        <p:nvSpPr>
          <p:cNvPr id="4" name="TextBox 3">
            <a:extLst>
              <a:ext uri="{FF2B5EF4-FFF2-40B4-BE49-F238E27FC236}">
                <a16:creationId xmlns:a16="http://schemas.microsoft.com/office/drawing/2014/main" id="{F695EA80-39F2-7012-919E-D7318F9A1A8F}"/>
              </a:ext>
            </a:extLst>
          </p:cNvPr>
          <p:cNvSpPr txBox="1"/>
          <p:nvPr/>
        </p:nvSpPr>
        <p:spPr>
          <a:xfrm>
            <a:off x="6156176" y="4731990"/>
            <a:ext cx="2376264" cy="261610"/>
          </a:xfrm>
          <a:prstGeom prst="rect">
            <a:avLst/>
          </a:prstGeom>
          <a:noFill/>
        </p:spPr>
        <p:txBody>
          <a:bodyPr wrap="square" rtlCol="0">
            <a:spAutoFit/>
          </a:bodyPr>
          <a:lstStyle/>
          <a:p>
            <a:r>
              <a:rPr lang="en-IN" sz="1100" b="1" dirty="0">
                <a:solidFill>
                  <a:schemeClr val="tx2">
                    <a:lumMod val="75000"/>
                  </a:schemeClr>
                </a:solidFill>
              </a:rPr>
              <a:t>- </a:t>
            </a:r>
            <a:r>
              <a:rPr lang="en-IN" sz="1100" b="1" dirty="0" err="1">
                <a:solidFill>
                  <a:schemeClr val="tx2">
                    <a:lumMod val="75000"/>
                  </a:schemeClr>
                </a:solidFill>
              </a:rPr>
              <a:t>Lakshmipathi</a:t>
            </a:r>
            <a:r>
              <a:rPr lang="en-IN" sz="1100" b="1" dirty="0">
                <a:solidFill>
                  <a:schemeClr val="tx2">
                    <a:lumMod val="75000"/>
                  </a:schemeClr>
                </a:solidFill>
              </a:rPr>
              <a:t> AP21110011457</a:t>
            </a:r>
          </a:p>
        </p:txBody>
      </p:sp>
      <p:pic>
        <p:nvPicPr>
          <p:cNvPr id="5" name="Picture 4">
            <a:extLst>
              <a:ext uri="{FF2B5EF4-FFF2-40B4-BE49-F238E27FC236}">
                <a16:creationId xmlns:a16="http://schemas.microsoft.com/office/drawing/2014/main" id="{688492D9-5934-77B6-FD1F-DC1CC5D106B5}"/>
              </a:ext>
            </a:extLst>
          </p:cNvPr>
          <p:cNvPicPr>
            <a:picLocks noChangeAspect="1"/>
          </p:cNvPicPr>
          <p:nvPr/>
        </p:nvPicPr>
        <p:blipFill>
          <a:blip r:embed="rId2"/>
          <a:stretch>
            <a:fillRect/>
          </a:stretch>
        </p:blipFill>
        <p:spPr>
          <a:xfrm>
            <a:off x="2195736" y="3524768"/>
            <a:ext cx="1681340" cy="1351237"/>
          </a:xfrm>
          <a:prstGeom prst="rect">
            <a:avLst/>
          </a:prstGeom>
        </p:spPr>
      </p:pic>
      <p:pic>
        <p:nvPicPr>
          <p:cNvPr id="6" name="Picture 5">
            <a:extLst>
              <a:ext uri="{FF2B5EF4-FFF2-40B4-BE49-F238E27FC236}">
                <a16:creationId xmlns:a16="http://schemas.microsoft.com/office/drawing/2014/main" id="{62AE38BD-2CC3-E371-5A2F-5216840B24CD}"/>
              </a:ext>
            </a:extLst>
          </p:cNvPr>
          <p:cNvPicPr>
            <a:picLocks noChangeAspect="1"/>
          </p:cNvPicPr>
          <p:nvPr/>
        </p:nvPicPr>
        <p:blipFill>
          <a:blip r:embed="rId3"/>
          <a:stretch>
            <a:fillRect/>
          </a:stretch>
        </p:blipFill>
        <p:spPr>
          <a:xfrm>
            <a:off x="4557886" y="3524767"/>
            <a:ext cx="1310258" cy="1254911"/>
          </a:xfrm>
          <a:prstGeom prst="rect">
            <a:avLst/>
          </a:prstGeom>
        </p:spPr>
      </p:pic>
    </p:spTree>
    <p:extLst>
      <p:ext uri="{BB962C8B-B14F-4D97-AF65-F5344CB8AC3E}">
        <p14:creationId xmlns:p14="http://schemas.microsoft.com/office/powerpoint/2010/main" val="11197617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49"/>
          <p:cNvSpPr txBox="1">
            <a:spLocks noGrp="1"/>
          </p:cNvSpPr>
          <p:nvPr>
            <p:ph type="title"/>
          </p:nvPr>
        </p:nvSpPr>
        <p:spPr>
          <a:xfrm>
            <a:off x="1608500" y="1601550"/>
            <a:ext cx="2950200" cy="771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DESKTOP SOFTWARE</a:t>
            </a:r>
            <a:endParaRPr dirty="0"/>
          </a:p>
        </p:txBody>
      </p:sp>
      <p:sp>
        <p:nvSpPr>
          <p:cNvPr id="760" name="Google Shape;760;p49"/>
          <p:cNvSpPr txBox="1">
            <a:spLocks noGrp="1"/>
          </p:cNvSpPr>
          <p:nvPr>
            <p:ph type="subTitle" idx="1"/>
          </p:nvPr>
        </p:nvSpPr>
        <p:spPr>
          <a:xfrm>
            <a:off x="1608500" y="2372550"/>
            <a:ext cx="2950200" cy="2215424"/>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IN" sz="1200" b="0" i="0" dirty="0">
                <a:solidFill>
                  <a:srgbClr val="084564"/>
                </a:solidFill>
                <a:effectLst/>
                <a:latin typeface="Roboto" panose="02000000000000000000" pitchFamily="2" charset="0"/>
              </a:rPr>
              <a:t>Windows 10, 64 bits (PC or Mac computers using Boot Camp). (Windows 10 and </a:t>
            </a:r>
            <a:r>
              <a:rPr lang="en-IN" sz="1200" b="0" i="0" u="none" strike="noStrike" dirty="0">
                <a:solidFill>
                  <a:srgbClr val="1E88E5"/>
                </a:solidFill>
                <a:effectLst/>
                <a:latin typeface="Roboto" panose="02000000000000000000" pitchFamily="2" charset="0"/>
                <a:hlinkClick r:id="rId3"/>
              </a:rPr>
              <a:t>Windows 11*</a:t>
            </a:r>
            <a:r>
              <a:rPr lang="en-IN" sz="1200" b="0" i="0" dirty="0">
                <a:solidFill>
                  <a:srgbClr val="084564"/>
                </a:solidFill>
                <a:effectLst/>
                <a:latin typeface="Roboto" panose="02000000000000000000" pitchFamily="2" charset="0"/>
              </a:rPr>
              <a:t>)</a:t>
            </a:r>
          </a:p>
          <a:p>
            <a:pPr algn="l">
              <a:buFont typeface="Arial" panose="020B0604020202020204" pitchFamily="34" charset="0"/>
              <a:buChar char="•"/>
            </a:pPr>
            <a:r>
              <a:rPr lang="en-IN" sz="1200" b="0" i="0" dirty="0">
                <a:solidFill>
                  <a:srgbClr val="084564"/>
                </a:solidFill>
                <a:effectLst/>
                <a:latin typeface="Roboto" panose="02000000000000000000" pitchFamily="2" charset="0"/>
              </a:rPr>
              <a:t>CPU (Intel i5/ i7/ </a:t>
            </a:r>
            <a:r>
              <a:rPr lang="en-IN" sz="1200" b="0" i="0" dirty="0" err="1">
                <a:solidFill>
                  <a:srgbClr val="084564"/>
                </a:solidFill>
                <a:effectLst/>
                <a:latin typeface="Roboto" panose="02000000000000000000" pitchFamily="2" charset="0"/>
              </a:rPr>
              <a:t>Ryzen</a:t>
            </a:r>
            <a:r>
              <a:rPr lang="en-IN" sz="1200" b="0" i="0" dirty="0">
                <a:solidFill>
                  <a:srgbClr val="084564"/>
                </a:solidFill>
                <a:effectLst/>
                <a:latin typeface="Roboto" panose="02000000000000000000" pitchFamily="2" charset="0"/>
              </a:rPr>
              <a:t> 7).</a:t>
            </a:r>
          </a:p>
          <a:p>
            <a:pPr algn="l">
              <a:buFont typeface="Arial" panose="020B0604020202020204" pitchFamily="34" charset="0"/>
              <a:buChar char="•"/>
            </a:pPr>
            <a:r>
              <a:rPr lang="en-IN" sz="1200" b="0" i="0" dirty="0">
                <a:solidFill>
                  <a:srgbClr val="084564"/>
                </a:solidFill>
                <a:effectLst/>
                <a:latin typeface="Roboto" panose="02000000000000000000" pitchFamily="2" charset="0"/>
              </a:rPr>
              <a:t>GPU that is compatible with OpenGL 3.2. (integrated graphics cards Intel HD 4000 or above).</a:t>
            </a:r>
          </a:p>
          <a:p>
            <a:pPr algn="l">
              <a:buFont typeface="Arial" panose="020B0604020202020204" pitchFamily="34" charset="0"/>
              <a:buChar char="•"/>
            </a:pPr>
            <a:r>
              <a:rPr lang="en-IN" sz="1200" b="0" i="0" dirty="0">
                <a:solidFill>
                  <a:srgbClr val="084564"/>
                </a:solidFill>
                <a:effectLst/>
                <a:latin typeface="Roboto" panose="02000000000000000000" pitchFamily="2" charset="0"/>
              </a:rPr>
              <a:t>Small projects (under 100 images at 14 MP): 4 GB RAM, 10 GB HDD Free Space.</a:t>
            </a:r>
          </a:p>
        </p:txBody>
      </p:sp>
      <p:sp>
        <p:nvSpPr>
          <p:cNvPr id="761" name="Google Shape;761;p49"/>
          <p:cNvSpPr/>
          <p:nvPr/>
        </p:nvSpPr>
        <p:spPr>
          <a:xfrm>
            <a:off x="5050475" y="1455625"/>
            <a:ext cx="3023700" cy="1860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9"/>
          <p:cNvSpPr/>
          <p:nvPr/>
        </p:nvSpPr>
        <p:spPr>
          <a:xfrm>
            <a:off x="4791425" y="3382400"/>
            <a:ext cx="3541800" cy="153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9"/>
          <p:cNvSpPr/>
          <p:nvPr/>
        </p:nvSpPr>
        <p:spPr>
          <a:xfrm>
            <a:off x="6529025" y="1502142"/>
            <a:ext cx="66600" cy="66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1ABB18C4-4234-267C-AF91-7BF505788284}"/>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5087225" y="1488712"/>
            <a:ext cx="2950200" cy="1803118"/>
          </a:xfrm>
          <a:prstGeom prst="rect">
            <a:avLst/>
          </a:prstGeom>
        </p:spPr>
      </p:pic>
      <p:sp>
        <p:nvSpPr>
          <p:cNvPr id="2" name="TextBox 1">
            <a:extLst>
              <a:ext uri="{FF2B5EF4-FFF2-40B4-BE49-F238E27FC236}">
                <a16:creationId xmlns:a16="http://schemas.microsoft.com/office/drawing/2014/main" id="{E8E64CEC-9715-8564-DC5E-BBF19ED7E832}"/>
              </a:ext>
            </a:extLst>
          </p:cNvPr>
          <p:cNvSpPr txBox="1"/>
          <p:nvPr/>
        </p:nvSpPr>
        <p:spPr>
          <a:xfrm>
            <a:off x="6156176" y="4731990"/>
            <a:ext cx="2376264" cy="261610"/>
          </a:xfrm>
          <a:prstGeom prst="rect">
            <a:avLst/>
          </a:prstGeom>
          <a:noFill/>
        </p:spPr>
        <p:txBody>
          <a:bodyPr wrap="square" rtlCol="0">
            <a:spAutoFit/>
          </a:bodyPr>
          <a:lstStyle/>
          <a:p>
            <a:r>
              <a:rPr lang="en-IN" sz="1100" b="1" dirty="0">
                <a:solidFill>
                  <a:schemeClr val="tx2">
                    <a:lumMod val="75000"/>
                  </a:schemeClr>
                </a:solidFill>
              </a:rPr>
              <a:t>- </a:t>
            </a:r>
            <a:r>
              <a:rPr lang="en-IN" sz="1100" b="1" dirty="0" err="1">
                <a:solidFill>
                  <a:schemeClr val="tx2">
                    <a:lumMod val="75000"/>
                  </a:schemeClr>
                </a:solidFill>
              </a:rPr>
              <a:t>Lakshmipathi</a:t>
            </a:r>
            <a:r>
              <a:rPr lang="en-IN" sz="1100" b="1" dirty="0">
                <a:solidFill>
                  <a:schemeClr val="tx2">
                    <a:lumMod val="75000"/>
                  </a:schemeClr>
                </a:solidFill>
              </a:rPr>
              <a:t> AP21110011457</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9712" y="411510"/>
            <a:ext cx="4189216" cy="816000"/>
          </a:xfrm>
        </p:spPr>
        <p:txBody>
          <a:bodyPr/>
          <a:lstStyle/>
          <a:p>
            <a:r>
              <a:rPr lang="en-US" sz="2400" dirty="0"/>
              <a:t>ABSTRACT</a:t>
            </a:r>
            <a:endParaRPr lang="en-IN" sz="2400" dirty="0"/>
          </a:p>
        </p:txBody>
      </p:sp>
      <p:sp>
        <p:nvSpPr>
          <p:cNvPr id="3" name="Subtitle 2"/>
          <p:cNvSpPr>
            <a:spLocks noGrp="1"/>
          </p:cNvSpPr>
          <p:nvPr>
            <p:ph type="subTitle" idx="1"/>
          </p:nvPr>
        </p:nvSpPr>
        <p:spPr>
          <a:xfrm>
            <a:off x="1619672" y="1203598"/>
            <a:ext cx="7200800" cy="3384376"/>
          </a:xfrm>
        </p:spPr>
        <p:txBody>
          <a:bodyPr/>
          <a:lstStyle/>
          <a:p>
            <a:r>
              <a:rPr lang="en-IN" sz="1400" dirty="0"/>
              <a:t>        Food recognition using machine learning is a rapidly growing field with a wide range of applications, including dietary monitoring, calorie estimation, and food waste management .This project focuses on creating a robust solution that can identify various food items from images, enabling users to effortlessly track their nutritional intake.  </a:t>
            </a:r>
          </a:p>
          <a:p>
            <a:r>
              <a:rPr lang="en-IN" sz="1400" dirty="0"/>
              <a:t>             The proposed system employs a combination of computer vision and machine learning algorithms to analyse and classify food items within images. The project involves the collection and pre-processing of a diverse dataset containing images of different types of food. Convolutional Neural Networks (CNNs) are utilized for feature extraction, enabling the model to discern intricate patterns and details crucial. </a:t>
            </a:r>
          </a:p>
          <a:p>
            <a:r>
              <a:rPr lang="en-IN" sz="1400" dirty="0"/>
              <a:t>       </a:t>
            </a:r>
          </a:p>
          <a:p>
            <a:r>
              <a:rPr lang="en-IN" sz="1400" dirty="0"/>
              <a:t>         However, there are still a number of challenges that need to be addressed, such as the lack of large-scale, high-quality food image datasets and the difficulty of recognizing food in real-world conditions.</a:t>
            </a:r>
          </a:p>
          <a:p>
            <a:endParaRPr lang="en-IN" sz="1400" dirty="0"/>
          </a:p>
        </p:txBody>
      </p:sp>
      <p:sp>
        <p:nvSpPr>
          <p:cNvPr id="4" name="TextBox 3">
            <a:extLst>
              <a:ext uri="{FF2B5EF4-FFF2-40B4-BE49-F238E27FC236}">
                <a16:creationId xmlns:a16="http://schemas.microsoft.com/office/drawing/2014/main" id="{C13BFBD1-02E8-9369-81E7-B133BCEB421D}"/>
              </a:ext>
            </a:extLst>
          </p:cNvPr>
          <p:cNvSpPr txBox="1"/>
          <p:nvPr/>
        </p:nvSpPr>
        <p:spPr>
          <a:xfrm>
            <a:off x="6444208" y="4731990"/>
            <a:ext cx="2160240" cy="261610"/>
          </a:xfrm>
          <a:prstGeom prst="rect">
            <a:avLst/>
          </a:prstGeom>
          <a:noFill/>
        </p:spPr>
        <p:txBody>
          <a:bodyPr wrap="square" rtlCol="0">
            <a:spAutoFit/>
          </a:bodyPr>
          <a:lstStyle/>
          <a:p>
            <a:r>
              <a:rPr lang="en-IN" sz="1100" dirty="0">
                <a:solidFill>
                  <a:schemeClr val="tx2">
                    <a:lumMod val="75000"/>
                  </a:schemeClr>
                </a:solidFill>
              </a:rPr>
              <a:t>- Chaitanya AP21110011422</a:t>
            </a:r>
          </a:p>
        </p:txBody>
      </p:sp>
    </p:spTree>
    <p:extLst>
      <p:ext uri="{BB962C8B-B14F-4D97-AF65-F5344CB8AC3E}">
        <p14:creationId xmlns:p14="http://schemas.microsoft.com/office/powerpoint/2010/main" val="1500132055"/>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E2E1460-A801-2A47-F3B4-219B738D9DAE}"/>
              </a:ext>
            </a:extLst>
          </p:cNvPr>
          <p:cNvSpPr txBox="1"/>
          <p:nvPr/>
        </p:nvSpPr>
        <p:spPr>
          <a:xfrm>
            <a:off x="2195736" y="1563638"/>
            <a:ext cx="4572000" cy="1015663"/>
          </a:xfrm>
          <a:prstGeom prst="rect">
            <a:avLst/>
          </a:prstGeom>
          <a:noFill/>
        </p:spPr>
        <p:txBody>
          <a:bodyPr wrap="square">
            <a:spAutoFit/>
          </a:bodyPr>
          <a:lstStyle/>
          <a:p>
            <a:pPr algn="ctr"/>
            <a:r>
              <a:rPr lang="en" sz="6000" dirty="0">
                <a:latin typeface="Comic Sans MS" panose="030F0702030302020204" pitchFamily="66" charset="0"/>
              </a:rPr>
              <a:t>Thank You</a:t>
            </a:r>
            <a:endParaRPr lang="en-IN" sz="6000" dirty="0">
              <a:latin typeface="Comic Sans MS" panose="030F0702030302020204" pitchFamily="66" charset="0"/>
            </a:endParaRPr>
          </a:p>
        </p:txBody>
      </p:sp>
    </p:spTree>
    <p:extLst>
      <p:ext uri="{BB962C8B-B14F-4D97-AF65-F5344CB8AC3E}">
        <p14:creationId xmlns:p14="http://schemas.microsoft.com/office/powerpoint/2010/main" val="16067039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F5AA1A-40D7-6711-64AC-6DB33B4F7FED}"/>
              </a:ext>
            </a:extLst>
          </p:cNvPr>
          <p:cNvSpPr txBox="1"/>
          <p:nvPr/>
        </p:nvSpPr>
        <p:spPr>
          <a:xfrm>
            <a:off x="1907704" y="267494"/>
            <a:ext cx="5040560" cy="461665"/>
          </a:xfrm>
          <a:prstGeom prst="rect">
            <a:avLst/>
          </a:prstGeom>
          <a:noFill/>
        </p:spPr>
        <p:txBody>
          <a:bodyPr wrap="square" rtlCol="0">
            <a:spAutoFit/>
          </a:bodyPr>
          <a:lstStyle/>
          <a:p>
            <a:pPr algn="ctr"/>
            <a:r>
              <a:rPr lang="en-IN" sz="2400" b="1" dirty="0">
                <a:latin typeface="Alata" panose="020B0604020202020204" charset="0"/>
              </a:rPr>
              <a:t>INTRODUCTION</a:t>
            </a:r>
          </a:p>
        </p:txBody>
      </p:sp>
      <p:sp>
        <p:nvSpPr>
          <p:cNvPr id="3" name="TextBox 2">
            <a:extLst>
              <a:ext uri="{FF2B5EF4-FFF2-40B4-BE49-F238E27FC236}">
                <a16:creationId xmlns:a16="http://schemas.microsoft.com/office/drawing/2014/main" id="{AF0189AA-A346-BB3F-516D-780A7C15383F}"/>
              </a:ext>
            </a:extLst>
          </p:cNvPr>
          <p:cNvSpPr txBox="1"/>
          <p:nvPr/>
        </p:nvSpPr>
        <p:spPr>
          <a:xfrm>
            <a:off x="539552" y="734517"/>
            <a:ext cx="8064896" cy="2677656"/>
          </a:xfrm>
          <a:prstGeom prst="rect">
            <a:avLst/>
          </a:prstGeom>
          <a:noFill/>
        </p:spPr>
        <p:txBody>
          <a:bodyPr wrap="square" rtlCol="0">
            <a:spAutoFit/>
          </a:bodyPr>
          <a:lstStyle/>
          <a:p>
            <a:r>
              <a:rPr lang="en-IN" sz="1200" b="1" dirty="0"/>
              <a:t>Background : </a:t>
            </a:r>
          </a:p>
          <a:p>
            <a:r>
              <a:rPr lang="en-IN" sz="1200" b="1" dirty="0"/>
              <a:t>What is Deep Learning ?</a:t>
            </a:r>
          </a:p>
          <a:p>
            <a:pPr marL="171450" indent="-171450">
              <a:buFont typeface="Arial" panose="020B0604020202020204" pitchFamily="34" charset="0"/>
              <a:buChar char="•"/>
            </a:pPr>
            <a:r>
              <a:rPr lang="en-GB" sz="1200" dirty="0"/>
              <a:t>Deep learning is a subfield of machine learning that involves training artificial neural networks on vast amounts of data to enable them to make intelligent decisions without explicit programming.</a:t>
            </a:r>
          </a:p>
          <a:p>
            <a:endParaRPr lang="en-GB" sz="1200" dirty="0"/>
          </a:p>
          <a:p>
            <a:pPr marL="171450" indent="-171450">
              <a:buFont typeface="Arial" panose="020B0604020202020204" pitchFamily="34" charset="0"/>
              <a:buChar char="•"/>
            </a:pPr>
            <a:r>
              <a:rPr lang="en-GB" sz="1200" dirty="0"/>
              <a:t>The term "deep" comes from the use of deep neural networks, which are characterized by having multiple layers (deep architectures) that allow them to learn intricate representations of data.</a:t>
            </a:r>
          </a:p>
          <a:p>
            <a:r>
              <a:rPr lang="en-GB" sz="1200" b="1" dirty="0"/>
              <a:t>How Deep Learning is different from Machine Learning :</a:t>
            </a:r>
          </a:p>
          <a:p>
            <a:pPr marL="171450" indent="-171450">
              <a:buFont typeface="Arial" panose="020B0604020202020204" pitchFamily="34" charset="0"/>
              <a:buChar char="•"/>
            </a:pPr>
            <a:r>
              <a:rPr lang="en-GB" sz="1200" dirty="0"/>
              <a:t>Machine Learning use s structured data to make predictions ,that means</a:t>
            </a:r>
          </a:p>
          <a:p>
            <a:r>
              <a:rPr lang="en-GB" sz="1200" dirty="0"/>
              <a:t>     features are defined in input and organised into tables.</a:t>
            </a:r>
          </a:p>
          <a:p>
            <a:pPr marL="171450" indent="-171450">
              <a:buFont typeface="Arial" panose="020B0604020202020204" pitchFamily="34" charset="0"/>
              <a:buChar char="•"/>
            </a:pPr>
            <a:r>
              <a:rPr lang="en-GB" sz="1200" dirty="0"/>
              <a:t>If in case the data is not structured then we have to pre-process the data before taking it to model.</a:t>
            </a:r>
          </a:p>
          <a:p>
            <a:pPr marL="171450" indent="-171450">
              <a:buFont typeface="Arial" panose="020B0604020202020204" pitchFamily="34" charset="0"/>
              <a:buChar char="•"/>
            </a:pPr>
            <a:r>
              <a:rPr lang="en-GB" sz="1200" dirty="0" err="1"/>
              <a:t>Whereas,Deep</a:t>
            </a:r>
            <a:r>
              <a:rPr lang="en-GB" sz="1200" dirty="0"/>
              <a:t> Learning algorithm  can process unstructured data like text and images.</a:t>
            </a:r>
          </a:p>
          <a:p>
            <a:pPr marL="171450" indent="-171450">
              <a:buFont typeface="Arial" panose="020B0604020202020204" pitchFamily="34" charset="0"/>
              <a:buChar char="•"/>
            </a:pPr>
            <a:r>
              <a:rPr lang="en-GB" sz="1200" dirty="0"/>
              <a:t>Deep </a:t>
            </a:r>
            <a:r>
              <a:rPr lang="en-GB" sz="1200" dirty="0" err="1"/>
              <a:t>Learing</a:t>
            </a:r>
            <a:r>
              <a:rPr lang="en-GB" sz="1200" dirty="0"/>
              <a:t> automates the feature extraction and removes human dependency.</a:t>
            </a:r>
          </a:p>
          <a:p>
            <a:endParaRPr lang="en-GB" sz="1200" b="1" dirty="0"/>
          </a:p>
        </p:txBody>
      </p:sp>
      <p:pic>
        <p:nvPicPr>
          <p:cNvPr id="14" name="Picture 13">
            <a:extLst>
              <a:ext uri="{FF2B5EF4-FFF2-40B4-BE49-F238E27FC236}">
                <a16:creationId xmlns:a16="http://schemas.microsoft.com/office/drawing/2014/main" id="{A214EFAD-8797-65C6-28B5-281F38842248}"/>
              </a:ext>
            </a:extLst>
          </p:cNvPr>
          <p:cNvPicPr>
            <a:picLocks noChangeAspect="1"/>
          </p:cNvPicPr>
          <p:nvPr/>
        </p:nvPicPr>
        <p:blipFill>
          <a:blip r:embed="rId2"/>
          <a:stretch>
            <a:fillRect/>
          </a:stretch>
        </p:blipFill>
        <p:spPr>
          <a:xfrm>
            <a:off x="1115616" y="3264051"/>
            <a:ext cx="6500423" cy="1709285"/>
          </a:xfrm>
          <a:prstGeom prst="rect">
            <a:avLst/>
          </a:prstGeom>
        </p:spPr>
      </p:pic>
      <p:sp>
        <p:nvSpPr>
          <p:cNvPr id="15" name="TextBox 14">
            <a:extLst>
              <a:ext uri="{FF2B5EF4-FFF2-40B4-BE49-F238E27FC236}">
                <a16:creationId xmlns:a16="http://schemas.microsoft.com/office/drawing/2014/main" id="{342A73D3-A593-E99B-E03A-DD1DFC770170}"/>
              </a:ext>
            </a:extLst>
          </p:cNvPr>
          <p:cNvSpPr txBox="1"/>
          <p:nvPr/>
        </p:nvSpPr>
        <p:spPr>
          <a:xfrm>
            <a:off x="6983760" y="4940792"/>
            <a:ext cx="2160240" cy="261610"/>
          </a:xfrm>
          <a:prstGeom prst="rect">
            <a:avLst/>
          </a:prstGeom>
          <a:noFill/>
        </p:spPr>
        <p:txBody>
          <a:bodyPr wrap="square" rtlCol="0">
            <a:spAutoFit/>
          </a:bodyPr>
          <a:lstStyle/>
          <a:p>
            <a:r>
              <a:rPr lang="en-IN" sz="1100" b="1" dirty="0">
                <a:solidFill>
                  <a:schemeClr val="tx2">
                    <a:lumMod val="75000"/>
                  </a:schemeClr>
                </a:solidFill>
              </a:rPr>
              <a:t>- Chaitanya AP21110011422</a:t>
            </a:r>
          </a:p>
        </p:txBody>
      </p:sp>
    </p:spTree>
    <p:extLst>
      <p:ext uri="{BB962C8B-B14F-4D97-AF65-F5344CB8AC3E}">
        <p14:creationId xmlns:p14="http://schemas.microsoft.com/office/powerpoint/2010/main" val="33098588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0C258D-1EE4-DFFE-DB73-E8EB30FE06E4}"/>
              </a:ext>
            </a:extLst>
          </p:cNvPr>
          <p:cNvSpPr txBox="1"/>
          <p:nvPr/>
        </p:nvSpPr>
        <p:spPr>
          <a:xfrm>
            <a:off x="576660" y="758939"/>
            <a:ext cx="5112568" cy="3539430"/>
          </a:xfrm>
          <a:prstGeom prst="rect">
            <a:avLst/>
          </a:prstGeom>
          <a:noFill/>
        </p:spPr>
        <p:txBody>
          <a:bodyPr wrap="square" rtlCol="0">
            <a:spAutoFit/>
          </a:bodyPr>
          <a:lstStyle/>
          <a:p>
            <a:r>
              <a:rPr lang="en-IN" b="1" dirty="0">
                <a:latin typeface="Alata" panose="020B0604020202020204" charset="0"/>
              </a:rPr>
              <a:t>How Deep Learning works :</a:t>
            </a:r>
          </a:p>
          <a:p>
            <a:endParaRPr lang="en-IN" b="1" dirty="0">
              <a:latin typeface="Alata" panose="020B0604020202020204" charset="0"/>
            </a:endParaRPr>
          </a:p>
          <a:p>
            <a:pPr marL="171450" indent="-171450">
              <a:buFont typeface="Arial" panose="020B0604020202020204" pitchFamily="34" charset="0"/>
              <a:buChar char="•"/>
            </a:pPr>
            <a:r>
              <a:rPr lang="en-GB" sz="1200" dirty="0"/>
              <a:t>The fundamental building blocks of deep learning are artificial neural networks, inspired by the human brain's interconnected neurons.</a:t>
            </a:r>
          </a:p>
          <a:p>
            <a:endParaRPr lang="en-GB" sz="1200" dirty="0"/>
          </a:p>
          <a:p>
            <a:pPr marL="171450" indent="-171450">
              <a:buFont typeface="Arial" panose="020B0604020202020204" pitchFamily="34" charset="0"/>
              <a:buChar char="•"/>
            </a:pPr>
            <a:r>
              <a:rPr lang="en-GB" sz="1200" dirty="0"/>
              <a:t>These networks consist of layers of nodes (neurons) that process and transform input data, progressively learning hierarchical features.</a:t>
            </a:r>
          </a:p>
          <a:p>
            <a:pPr marL="171450" indent="-171450">
              <a:buFont typeface="Arial" panose="020B0604020202020204" pitchFamily="34" charset="0"/>
              <a:buChar char="•"/>
            </a:pPr>
            <a:endParaRPr lang="en-GB" sz="1200" dirty="0"/>
          </a:p>
          <a:p>
            <a:pPr marL="171450" indent="-171450">
              <a:buFont typeface="Arial" panose="020B0604020202020204" pitchFamily="34" charset="0"/>
              <a:buChar char="•"/>
            </a:pPr>
            <a:r>
              <a:rPr lang="en-GB" sz="1200" dirty="0"/>
              <a:t>Each layer captures different levels of abstraction, allowing the network to learn complex representations of the input data.</a:t>
            </a:r>
          </a:p>
          <a:p>
            <a:pPr marL="171450" indent="-171450">
              <a:buFont typeface="Arial" panose="020B0604020202020204" pitchFamily="34" charset="0"/>
              <a:buChar char="•"/>
            </a:pPr>
            <a:endParaRPr lang="en-GB" sz="1200" dirty="0"/>
          </a:p>
          <a:p>
            <a:pPr marL="171450" indent="-171450">
              <a:buFont typeface="Arial" panose="020B0604020202020204" pitchFamily="34" charset="0"/>
              <a:buChar char="•"/>
            </a:pPr>
            <a:r>
              <a:rPr lang="en-GB" sz="1200" dirty="0"/>
              <a:t>There are different types of Deep Learning :</a:t>
            </a:r>
          </a:p>
          <a:p>
            <a:pPr marL="171450" indent="-171450">
              <a:buFont typeface="Arial" panose="020B0604020202020204" pitchFamily="34" charset="0"/>
              <a:buChar char="•"/>
            </a:pPr>
            <a:endParaRPr lang="en-GB" sz="1200" dirty="0"/>
          </a:p>
          <a:p>
            <a:r>
              <a:rPr lang="en-GB" sz="1200" b="1" dirty="0"/>
              <a:t>CNN- </a:t>
            </a:r>
            <a:r>
              <a:rPr lang="en-GB" sz="1200" dirty="0"/>
              <a:t>Used primarily in computer vision and image classification.</a:t>
            </a:r>
          </a:p>
          <a:p>
            <a:endParaRPr lang="en-GB" sz="1200" dirty="0"/>
          </a:p>
          <a:p>
            <a:r>
              <a:rPr lang="en-GB" sz="1200" b="1" dirty="0"/>
              <a:t>RNN- </a:t>
            </a:r>
            <a:r>
              <a:rPr lang="en-GB" sz="1200" dirty="0"/>
              <a:t>Used in Natural Language Processing and Speech Recognition.</a:t>
            </a:r>
          </a:p>
          <a:p>
            <a:endParaRPr lang="en-IN" b="1" dirty="0">
              <a:latin typeface="Alata" panose="020B0604020202020204" charset="0"/>
            </a:endParaRPr>
          </a:p>
          <a:p>
            <a:endParaRPr lang="en-IN" b="1" dirty="0">
              <a:latin typeface="Alata" panose="020B0604020202020204" charset="0"/>
            </a:endParaRPr>
          </a:p>
        </p:txBody>
      </p:sp>
      <p:pic>
        <p:nvPicPr>
          <p:cNvPr id="6" name="Picture 5">
            <a:extLst>
              <a:ext uri="{FF2B5EF4-FFF2-40B4-BE49-F238E27FC236}">
                <a16:creationId xmlns:a16="http://schemas.microsoft.com/office/drawing/2014/main" id="{2A1F1458-43B8-12E0-0BC9-2F114ABC8965}"/>
              </a:ext>
            </a:extLst>
          </p:cNvPr>
          <p:cNvPicPr>
            <a:picLocks noChangeAspect="1"/>
          </p:cNvPicPr>
          <p:nvPr/>
        </p:nvPicPr>
        <p:blipFill>
          <a:blip r:embed="rId2"/>
          <a:stretch>
            <a:fillRect/>
          </a:stretch>
        </p:blipFill>
        <p:spPr>
          <a:xfrm>
            <a:off x="5766544" y="1563638"/>
            <a:ext cx="2765896" cy="2304256"/>
          </a:xfrm>
          <a:prstGeom prst="rect">
            <a:avLst/>
          </a:prstGeom>
        </p:spPr>
      </p:pic>
      <p:sp>
        <p:nvSpPr>
          <p:cNvPr id="7" name="TextBox 6">
            <a:extLst>
              <a:ext uri="{FF2B5EF4-FFF2-40B4-BE49-F238E27FC236}">
                <a16:creationId xmlns:a16="http://schemas.microsoft.com/office/drawing/2014/main" id="{75D9A94A-BA17-3EE6-4A7D-3A5E32B20CA8}"/>
              </a:ext>
            </a:extLst>
          </p:cNvPr>
          <p:cNvSpPr txBox="1"/>
          <p:nvPr/>
        </p:nvSpPr>
        <p:spPr>
          <a:xfrm>
            <a:off x="6516216" y="4731990"/>
            <a:ext cx="2160240" cy="261610"/>
          </a:xfrm>
          <a:prstGeom prst="rect">
            <a:avLst/>
          </a:prstGeom>
          <a:noFill/>
        </p:spPr>
        <p:txBody>
          <a:bodyPr wrap="square" rtlCol="0">
            <a:spAutoFit/>
          </a:bodyPr>
          <a:lstStyle/>
          <a:p>
            <a:r>
              <a:rPr lang="en-IN" sz="1100" b="1" dirty="0">
                <a:solidFill>
                  <a:schemeClr val="tx2">
                    <a:lumMod val="75000"/>
                  </a:schemeClr>
                </a:solidFill>
              </a:rPr>
              <a:t>Chaitanya AP21110011422</a:t>
            </a:r>
          </a:p>
        </p:txBody>
      </p:sp>
    </p:spTree>
    <p:extLst>
      <p:ext uri="{BB962C8B-B14F-4D97-AF65-F5344CB8AC3E}">
        <p14:creationId xmlns:p14="http://schemas.microsoft.com/office/powerpoint/2010/main" val="39823796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E7DFFE-EC66-3876-5278-18AA699395F5}"/>
              </a:ext>
            </a:extLst>
          </p:cNvPr>
          <p:cNvSpPr txBox="1"/>
          <p:nvPr/>
        </p:nvSpPr>
        <p:spPr>
          <a:xfrm>
            <a:off x="683568" y="627534"/>
            <a:ext cx="7992888" cy="2308324"/>
          </a:xfrm>
          <a:prstGeom prst="rect">
            <a:avLst/>
          </a:prstGeom>
          <a:noFill/>
        </p:spPr>
        <p:txBody>
          <a:bodyPr wrap="square" rtlCol="0">
            <a:spAutoFit/>
          </a:bodyPr>
          <a:lstStyle/>
          <a:p>
            <a:r>
              <a:rPr lang="en-IN" sz="1200" b="1" dirty="0" err="1"/>
              <a:t>Convulutional</a:t>
            </a:r>
            <a:r>
              <a:rPr lang="en-IN" sz="1200" b="1" dirty="0"/>
              <a:t> Neural Networks:</a:t>
            </a:r>
          </a:p>
          <a:p>
            <a:pPr marL="171450" indent="-171450">
              <a:buFont typeface="Arial" panose="020B0604020202020204" pitchFamily="34" charset="0"/>
              <a:buChar char="•"/>
            </a:pPr>
            <a:r>
              <a:rPr lang="en-IN" sz="1200" b="1" dirty="0"/>
              <a:t>Digital Image is a binary representation of visual data which contains a series of pixels arranged in a grid like fashion.</a:t>
            </a:r>
          </a:p>
          <a:p>
            <a:pPr marL="171450" indent="-171450">
              <a:buFont typeface="Arial" panose="020B0604020202020204" pitchFamily="34" charset="0"/>
              <a:buChar char="•"/>
            </a:pPr>
            <a:r>
              <a:rPr lang="en-IN" sz="1200" dirty="0"/>
              <a:t>CNN Architecture consist of three layers :Convolutional </a:t>
            </a:r>
            <a:r>
              <a:rPr lang="en-IN" sz="1200" dirty="0" err="1"/>
              <a:t>Layer,Pooling</a:t>
            </a:r>
            <a:r>
              <a:rPr lang="en-IN" sz="1200" dirty="0"/>
              <a:t> </a:t>
            </a:r>
            <a:r>
              <a:rPr lang="en-IN" sz="1200" dirty="0" err="1"/>
              <a:t>Layers,Fully</a:t>
            </a:r>
            <a:r>
              <a:rPr lang="en-IN" sz="1200" dirty="0"/>
              <a:t> connected Layers.</a:t>
            </a:r>
          </a:p>
          <a:p>
            <a:pPr marL="171450" indent="-171450">
              <a:buFont typeface="Arial" panose="020B0604020202020204" pitchFamily="34" charset="0"/>
              <a:buChar char="•"/>
            </a:pPr>
            <a:r>
              <a:rPr lang="en-IN" sz="1200" b="1" dirty="0"/>
              <a:t>Convolutional </a:t>
            </a:r>
            <a:r>
              <a:rPr lang="en-IN" sz="1200" b="1" dirty="0" err="1"/>
              <a:t>Layer:</a:t>
            </a:r>
            <a:r>
              <a:rPr lang="en-IN" sz="1200" dirty="0" err="1"/>
              <a:t>These</a:t>
            </a:r>
            <a:r>
              <a:rPr lang="en-IN" sz="1200" dirty="0"/>
              <a:t> are filters that slide over the input to detect patterns like </a:t>
            </a:r>
            <a:r>
              <a:rPr lang="en-IN" sz="1200" dirty="0" err="1"/>
              <a:t>edges,textures</a:t>
            </a:r>
            <a:r>
              <a:rPr lang="en-IN" sz="1200" dirty="0"/>
              <a:t> and more.</a:t>
            </a:r>
          </a:p>
          <a:p>
            <a:r>
              <a:rPr lang="en-IN" sz="1200" dirty="0"/>
              <a:t>      Each feature focuses on a specific </a:t>
            </a:r>
            <a:r>
              <a:rPr lang="en-IN" sz="1200" dirty="0" err="1"/>
              <a:t>feature,learning</a:t>
            </a:r>
            <a:r>
              <a:rPr lang="en-IN" sz="1200" dirty="0"/>
              <a:t> to </a:t>
            </a:r>
            <a:r>
              <a:rPr lang="en-IN" sz="1200" dirty="0" err="1"/>
              <a:t>recogniseit</a:t>
            </a:r>
            <a:r>
              <a:rPr lang="en-IN" sz="1200" dirty="0"/>
              <a:t> </a:t>
            </a:r>
            <a:r>
              <a:rPr lang="en-IN" sz="1200" dirty="0" err="1"/>
              <a:t>throough</a:t>
            </a:r>
            <a:r>
              <a:rPr lang="en-IN" sz="1200" dirty="0"/>
              <a:t> training .</a:t>
            </a:r>
          </a:p>
          <a:p>
            <a:pPr marL="171450" indent="-171450">
              <a:buFont typeface="Arial" panose="020B0604020202020204" pitchFamily="34" charset="0"/>
              <a:buChar char="•"/>
            </a:pPr>
            <a:r>
              <a:rPr lang="en-IN" sz="1200" b="1" dirty="0"/>
              <a:t>Pooling Layer : </a:t>
            </a:r>
            <a:r>
              <a:rPr lang="en-IN" sz="1200" dirty="0"/>
              <a:t>Pooling layers </a:t>
            </a:r>
            <a:r>
              <a:rPr lang="en-IN" sz="1200" dirty="0" err="1"/>
              <a:t>downsample</a:t>
            </a:r>
            <a:r>
              <a:rPr lang="en-IN" sz="1200" dirty="0"/>
              <a:t> the dimensions ,reducing the amount of computation and preserving essential information.</a:t>
            </a:r>
          </a:p>
          <a:p>
            <a:r>
              <a:rPr lang="en-IN" sz="1200" dirty="0"/>
              <a:t>     Common pooling methods include </a:t>
            </a:r>
            <a:r>
              <a:rPr lang="en-IN" sz="1200" dirty="0" err="1"/>
              <a:t>MaxPooling</a:t>
            </a:r>
            <a:r>
              <a:rPr lang="en-IN" sz="1200" dirty="0"/>
              <a:t> where the maximum value in a region is retained.</a:t>
            </a:r>
          </a:p>
          <a:p>
            <a:pPr marL="171450" indent="-171450">
              <a:buFont typeface="Arial" panose="020B0604020202020204" pitchFamily="34" charset="0"/>
              <a:buChar char="•"/>
            </a:pPr>
            <a:r>
              <a:rPr lang="en-IN" sz="1200" b="1" dirty="0"/>
              <a:t>Fully Connected </a:t>
            </a:r>
            <a:r>
              <a:rPr lang="en-IN" sz="1200" b="1" dirty="0" err="1"/>
              <a:t>Layer:</a:t>
            </a:r>
            <a:r>
              <a:rPr lang="en-IN" sz="1200" dirty="0" err="1"/>
              <a:t>These</a:t>
            </a:r>
            <a:r>
              <a:rPr lang="en-IN" sz="1200" dirty="0"/>
              <a:t> layers connect every neuron to every neuron in the network forming the final layer responsible for better prediction.</a:t>
            </a:r>
          </a:p>
          <a:p>
            <a:r>
              <a:rPr lang="en-IN" sz="1200" dirty="0"/>
              <a:t>    </a:t>
            </a:r>
            <a:r>
              <a:rPr lang="en-IN" sz="1200" dirty="0" err="1"/>
              <a:t>Informationed</a:t>
            </a:r>
            <a:r>
              <a:rPr lang="en-IN" sz="1200" dirty="0"/>
              <a:t> learned from the previous layers is flattened and used to classify.</a:t>
            </a:r>
          </a:p>
        </p:txBody>
      </p:sp>
      <p:pic>
        <p:nvPicPr>
          <p:cNvPr id="5" name="Picture 4">
            <a:extLst>
              <a:ext uri="{FF2B5EF4-FFF2-40B4-BE49-F238E27FC236}">
                <a16:creationId xmlns:a16="http://schemas.microsoft.com/office/drawing/2014/main" id="{F44F0628-E09A-9610-73B4-8F91AB07B1B7}"/>
              </a:ext>
            </a:extLst>
          </p:cNvPr>
          <p:cNvPicPr>
            <a:picLocks noChangeAspect="1"/>
          </p:cNvPicPr>
          <p:nvPr/>
        </p:nvPicPr>
        <p:blipFill>
          <a:blip r:embed="rId2"/>
          <a:stretch>
            <a:fillRect/>
          </a:stretch>
        </p:blipFill>
        <p:spPr>
          <a:xfrm>
            <a:off x="1417699" y="3024882"/>
            <a:ext cx="6524625" cy="1800200"/>
          </a:xfrm>
          <a:prstGeom prst="rect">
            <a:avLst/>
          </a:prstGeom>
        </p:spPr>
      </p:pic>
      <p:sp>
        <p:nvSpPr>
          <p:cNvPr id="6" name="TextBox 5">
            <a:extLst>
              <a:ext uri="{FF2B5EF4-FFF2-40B4-BE49-F238E27FC236}">
                <a16:creationId xmlns:a16="http://schemas.microsoft.com/office/drawing/2014/main" id="{A0289D4A-B71F-9FED-814B-9C54948832DE}"/>
              </a:ext>
            </a:extLst>
          </p:cNvPr>
          <p:cNvSpPr txBox="1"/>
          <p:nvPr/>
        </p:nvSpPr>
        <p:spPr>
          <a:xfrm>
            <a:off x="6527390" y="4783301"/>
            <a:ext cx="2160240" cy="261610"/>
          </a:xfrm>
          <a:prstGeom prst="rect">
            <a:avLst/>
          </a:prstGeom>
          <a:noFill/>
        </p:spPr>
        <p:txBody>
          <a:bodyPr wrap="square" rtlCol="0">
            <a:spAutoFit/>
          </a:bodyPr>
          <a:lstStyle/>
          <a:p>
            <a:r>
              <a:rPr lang="en-IN" sz="1100" b="1" dirty="0">
                <a:solidFill>
                  <a:schemeClr val="tx2">
                    <a:lumMod val="75000"/>
                  </a:schemeClr>
                </a:solidFill>
              </a:rPr>
              <a:t>Chaitanya AP21110011422</a:t>
            </a:r>
          </a:p>
        </p:txBody>
      </p:sp>
    </p:spTree>
    <p:extLst>
      <p:ext uri="{BB962C8B-B14F-4D97-AF65-F5344CB8AC3E}">
        <p14:creationId xmlns:p14="http://schemas.microsoft.com/office/powerpoint/2010/main" val="37754078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8" name="Google Shape;318;p33"/>
          <p:cNvSpPr txBox="1">
            <a:spLocks noGrp="1"/>
          </p:cNvSpPr>
          <p:nvPr>
            <p:ph type="subTitle" idx="1"/>
          </p:nvPr>
        </p:nvSpPr>
        <p:spPr>
          <a:xfrm>
            <a:off x="1475656" y="483518"/>
            <a:ext cx="7200800" cy="3960440"/>
          </a:xfrm>
          <a:prstGeom prst="rect">
            <a:avLst/>
          </a:prstGeom>
        </p:spPr>
        <p:txBody>
          <a:bodyPr spcFirstLastPara="1" wrap="square" lIns="91425" tIns="91425" rIns="91425" bIns="91425" anchor="t" anchorCtr="0">
            <a:noAutofit/>
          </a:bodyPr>
          <a:lstStyle/>
          <a:p>
            <a:r>
              <a:rPr lang="en-US" sz="1400" b="1" dirty="0"/>
              <a:t>         </a:t>
            </a:r>
            <a:r>
              <a:rPr lang="en-US" sz="1800" b="1" dirty="0"/>
              <a:t>CONTEXT</a:t>
            </a:r>
            <a:r>
              <a:rPr lang="en-US" sz="1800" dirty="0"/>
              <a:t>  </a:t>
            </a:r>
            <a:r>
              <a:rPr lang="en-US" sz="1800" b="1" dirty="0"/>
              <a:t>: </a:t>
            </a:r>
            <a:r>
              <a:rPr lang="en-US" sz="1800" dirty="0"/>
              <a:t>    </a:t>
            </a:r>
          </a:p>
          <a:p>
            <a:r>
              <a:rPr lang="en-US" sz="1400" dirty="0"/>
              <a:t>        The "Food Recognition System using Deep Learning" is an innovative project that leverages advanced artificial intelligence techniques to identify and classify various types of food items from images.</a:t>
            </a:r>
          </a:p>
          <a:p>
            <a:endParaRPr lang="en-US" sz="1400" dirty="0"/>
          </a:p>
          <a:p>
            <a:r>
              <a:rPr lang="en-US" sz="1400" dirty="0"/>
              <a:t>         </a:t>
            </a:r>
            <a:r>
              <a:rPr lang="en-US" sz="1400" b="1" dirty="0"/>
              <a:t>Project Focus:</a:t>
            </a:r>
          </a:p>
          <a:p>
            <a:r>
              <a:rPr lang="en-US" sz="1400" dirty="0"/>
              <a:t>         Deep Learning Application: Our project's core objective is the development of a Food Recognition System, utilizing deep learning techniques with a primary emphasis on Convolutional Neural Networks (CNNs).</a:t>
            </a:r>
          </a:p>
          <a:p>
            <a:endParaRPr lang="en-US" sz="1400" dirty="0"/>
          </a:p>
          <a:p>
            <a:r>
              <a:rPr lang="en-US" sz="1400" dirty="0"/>
              <a:t>         </a:t>
            </a:r>
            <a:r>
              <a:rPr lang="en-US" sz="1400" b="1" dirty="0"/>
              <a:t>Architecture Choice: </a:t>
            </a:r>
          </a:p>
          <a:p>
            <a:r>
              <a:rPr lang="en-US" sz="1400" dirty="0"/>
              <a:t>        ResNet-101:Model Selection Rationale: ResNet-101 was chosen due to its robust performance, achieving an impressive 88% accuracy in food recognition.</a:t>
            </a:r>
          </a:p>
          <a:p>
            <a:r>
              <a:rPr lang="en-US" sz="1400" dirty="0"/>
              <a:t>         </a:t>
            </a:r>
          </a:p>
          <a:p>
            <a:r>
              <a:rPr lang="en-US" sz="1400" dirty="0"/>
              <a:t>         </a:t>
            </a:r>
            <a:r>
              <a:rPr lang="en-US" sz="1400" b="1" dirty="0"/>
              <a:t>Fundamental Terminologies: </a:t>
            </a:r>
            <a:r>
              <a:rPr lang="en-US" sz="1400" dirty="0"/>
              <a:t>Key Concepts Unveiling: We delved into fundamental terminologies inherent in Deep Learning, unraveling the intricacies of neural networks and their diverse applications.</a:t>
            </a:r>
            <a:endParaRPr lang="en-IN" sz="1400" dirty="0"/>
          </a:p>
        </p:txBody>
      </p:sp>
      <p:sp>
        <p:nvSpPr>
          <p:cNvPr id="2" name="TextBox 1">
            <a:extLst>
              <a:ext uri="{FF2B5EF4-FFF2-40B4-BE49-F238E27FC236}">
                <a16:creationId xmlns:a16="http://schemas.microsoft.com/office/drawing/2014/main" id="{7C422E6F-0709-53EF-5904-6642FF8CF748}"/>
              </a:ext>
            </a:extLst>
          </p:cNvPr>
          <p:cNvSpPr txBox="1"/>
          <p:nvPr/>
        </p:nvSpPr>
        <p:spPr>
          <a:xfrm>
            <a:off x="6228184" y="4731990"/>
            <a:ext cx="2232248" cy="261610"/>
          </a:xfrm>
          <a:prstGeom prst="rect">
            <a:avLst/>
          </a:prstGeom>
          <a:noFill/>
        </p:spPr>
        <p:txBody>
          <a:bodyPr wrap="square" rtlCol="0">
            <a:spAutoFit/>
          </a:bodyPr>
          <a:lstStyle/>
          <a:p>
            <a:r>
              <a:rPr lang="en-IN" sz="1100" b="1" dirty="0">
                <a:solidFill>
                  <a:schemeClr val="tx2">
                    <a:lumMod val="75000"/>
                  </a:schemeClr>
                </a:solidFill>
              </a:rPr>
              <a:t>- </a:t>
            </a:r>
            <a:r>
              <a:rPr lang="en-IN" sz="1100" b="1" dirty="0" err="1">
                <a:solidFill>
                  <a:schemeClr val="tx2">
                    <a:lumMod val="75000"/>
                  </a:schemeClr>
                </a:solidFill>
              </a:rPr>
              <a:t>GunaSekhar</a:t>
            </a:r>
            <a:r>
              <a:rPr lang="en-IN" sz="1100" b="1" dirty="0">
                <a:solidFill>
                  <a:schemeClr val="tx2">
                    <a:lumMod val="75000"/>
                  </a:schemeClr>
                </a:solidFill>
              </a:rPr>
              <a:t> AP21110011476</a:t>
            </a:r>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400" dirty="0">
                <a:latin typeface="Archivo Light" charset="0"/>
                <a:cs typeface="Archivo Light" charset="0"/>
              </a:rPr>
              <a:t>CNN Exploration:</a:t>
            </a:r>
            <a:br>
              <a:rPr lang="en-US" sz="1400" b="0" dirty="0">
                <a:latin typeface="Archivo Light" charset="0"/>
                <a:cs typeface="Archivo Light" charset="0"/>
              </a:rPr>
            </a:br>
            <a:r>
              <a:rPr lang="en-US" sz="1400" b="0" dirty="0">
                <a:latin typeface="Archivo Light" charset="0"/>
                <a:cs typeface="Archivo Light" charset="0"/>
              </a:rPr>
              <a:t>Profound Learning Shift: Delving into the realm of Convolutional Neural Networks marked a profound shift in our understanding of visual data interpretation.</a:t>
            </a:r>
            <a:br>
              <a:rPr lang="en-US" sz="1400" b="0" dirty="0">
                <a:latin typeface="Archivo Light" charset="0"/>
                <a:cs typeface="Archivo Light" charset="0"/>
              </a:rPr>
            </a:br>
            <a:br>
              <a:rPr lang="en-US" sz="1400" b="0" dirty="0">
                <a:latin typeface="Archivo Light" charset="0"/>
                <a:cs typeface="Archivo Light" charset="0"/>
              </a:rPr>
            </a:br>
            <a:r>
              <a:rPr lang="en-US" sz="1400" dirty="0">
                <a:latin typeface="Archivo Light" charset="0"/>
                <a:cs typeface="Archivo Light" charset="0"/>
              </a:rPr>
              <a:t>Systematic Experimentation:</a:t>
            </a:r>
            <a:br>
              <a:rPr lang="en-US" sz="1400" b="0" dirty="0">
                <a:latin typeface="Archivo Light" charset="0"/>
                <a:cs typeface="Archivo Light" charset="0"/>
              </a:rPr>
            </a:br>
            <a:r>
              <a:rPr lang="en-US" sz="1400" b="0" dirty="0">
                <a:latin typeface="Archivo Light" charset="0"/>
                <a:cs typeface="Archivo Light" charset="0"/>
              </a:rPr>
              <a:t>Algorithmic Scrutiny: We systematically experimented with various algorithms and architectures, aiming to discern their efficacy in the context of food recognition.</a:t>
            </a:r>
            <a:br>
              <a:rPr lang="en-US" sz="1400" b="0" dirty="0">
                <a:latin typeface="Archivo Light" charset="0"/>
                <a:cs typeface="Archivo Light" charset="0"/>
              </a:rPr>
            </a:br>
            <a:br>
              <a:rPr lang="en-US" sz="1400" b="0" dirty="0">
                <a:latin typeface="Archivo Light" charset="0"/>
                <a:cs typeface="Archivo Light" charset="0"/>
              </a:rPr>
            </a:br>
            <a:r>
              <a:rPr lang="en-US" sz="1400" dirty="0">
                <a:latin typeface="Archivo Light" charset="0"/>
                <a:cs typeface="Archivo Light" charset="0"/>
              </a:rPr>
              <a:t>Baseline Model:</a:t>
            </a:r>
            <a:br>
              <a:rPr lang="en-US" sz="1400" b="0" dirty="0">
                <a:latin typeface="Archivo Light" charset="0"/>
                <a:cs typeface="Archivo Light" charset="0"/>
              </a:rPr>
            </a:br>
            <a:r>
              <a:rPr lang="en-US" sz="1400" b="0" dirty="0">
                <a:latin typeface="Archivo Light" charset="0"/>
                <a:cs typeface="Archivo Light" charset="0"/>
              </a:rPr>
              <a:t>Initial Framework: A simple </a:t>
            </a:r>
            <a:r>
              <a:rPr lang="en-US" sz="1400" b="0" dirty="0" err="1">
                <a:latin typeface="Archivo Light" charset="0"/>
                <a:cs typeface="Archivo Light" charset="0"/>
              </a:rPr>
              <a:t>Keras</a:t>
            </a:r>
            <a:r>
              <a:rPr lang="en-US" sz="1400" b="0" dirty="0">
                <a:latin typeface="Archivo Light" charset="0"/>
                <a:cs typeface="Archivo Light" charset="0"/>
              </a:rPr>
              <a:t> model using </a:t>
            </a:r>
            <a:r>
              <a:rPr lang="en-US" sz="1400" b="0" dirty="0" err="1">
                <a:latin typeface="Archivo Light" charset="0"/>
                <a:cs typeface="Archivo Light" charset="0"/>
              </a:rPr>
              <a:t>TensorFlow</a:t>
            </a:r>
            <a:r>
              <a:rPr lang="en-US" sz="1400" b="0" dirty="0">
                <a:latin typeface="Archivo Light" charset="0"/>
                <a:cs typeface="Archivo Light" charset="0"/>
              </a:rPr>
              <a:t> served as our baseline, providing insights into challenges associated with identifying diverse food items in images.</a:t>
            </a:r>
            <a:br>
              <a:rPr lang="en-US" sz="1400" b="0" dirty="0">
                <a:latin typeface="Archivo Light" charset="0"/>
                <a:cs typeface="Archivo Light" charset="0"/>
              </a:rPr>
            </a:br>
            <a:br>
              <a:rPr lang="en-US" sz="1400" b="0" dirty="0">
                <a:latin typeface="Archivo Light" charset="0"/>
                <a:cs typeface="Archivo Light" charset="0"/>
              </a:rPr>
            </a:br>
            <a:r>
              <a:rPr lang="en-US" sz="1400" dirty="0">
                <a:latin typeface="Archivo Light" charset="0"/>
                <a:cs typeface="Archivo Light" charset="0"/>
              </a:rPr>
              <a:t>VGG16 Experimentation:</a:t>
            </a:r>
            <a:br>
              <a:rPr lang="en-US" sz="1400" b="0" dirty="0">
                <a:latin typeface="Archivo Light" charset="0"/>
                <a:cs typeface="Archivo Light" charset="0"/>
              </a:rPr>
            </a:br>
            <a:r>
              <a:rPr lang="en-US" sz="1400" b="0" dirty="0">
                <a:latin typeface="Archivo Light" charset="0"/>
                <a:cs typeface="Archivo Light" charset="0"/>
              </a:rPr>
              <a:t>Significant Improvement: Our experimentation with VGG16 revealed a noteworthy increase in accuracy, emphasizing the importance of deeper networks for our specific task.</a:t>
            </a:r>
            <a:br>
              <a:rPr lang="en-US" sz="1400" b="0" dirty="0">
                <a:latin typeface="Archivo Light" charset="0"/>
                <a:cs typeface="Archivo Light" charset="0"/>
              </a:rPr>
            </a:br>
            <a:br>
              <a:rPr lang="en-US" sz="1400" b="0" dirty="0">
                <a:latin typeface="Archivo Light" charset="0"/>
                <a:cs typeface="Archivo Light" charset="0"/>
              </a:rPr>
            </a:br>
            <a:r>
              <a:rPr lang="en-US" sz="1400" dirty="0">
                <a:latin typeface="Archivo Light" charset="0"/>
                <a:cs typeface="Archivo Light" charset="0"/>
              </a:rPr>
              <a:t>VGG19 Enhancement:</a:t>
            </a:r>
            <a:br>
              <a:rPr lang="en-US" sz="1400" b="0" dirty="0">
                <a:latin typeface="Archivo Light" charset="0"/>
                <a:cs typeface="Archivo Light" charset="0"/>
              </a:rPr>
            </a:br>
            <a:r>
              <a:rPr lang="en-US" sz="1400" b="0" dirty="0">
                <a:latin typeface="Archivo Light" charset="0"/>
                <a:cs typeface="Archivo Light" charset="0"/>
              </a:rPr>
              <a:t>Model Refinement: Building upon insights gained, we explored VGG19, witnessing further enhancements in our model's performance with an increased accuracy of 78%.</a:t>
            </a:r>
            <a:endParaRPr lang="en-IN" sz="1400" b="0" dirty="0">
              <a:latin typeface="Archivo Light" charset="0"/>
              <a:cs typeface="Archivo Light" charset="0"/>
            </a:endParaRPr>
          </a:p>
        </p:txBody>
      </p:sp>
      <p:sp>
        <p:nvSpPr>
          <p:cNvPr id="4" name="TextBox 3">
            <a:extLst>
              <a:ext uri="{FF2B5EF4-FFF2-40B4-BE49-F238E27FC236}">
                <a16:creationId xmlns:a16="http://schemas.microsoft.com/office/drawing/2014/main" id="{1349CA3E-FC84-FC0B-7DD5-1DFC0C15F79C}"/>
              </a:ext>
            </a:extLst>
          </p:cNvPr>
          <p:cNvSpPr txBox="1"/>
          <p:nvPr/>
        </p:nvSpPr>
        <p:spPr>
          <a:xfrm>
            <a:off x="6228184" y="4731990"/>
            <a:ext cx="2304256" cy="261610"/>
          </a:xfrm>
          <a:prstGeom prst="rect">
            <a:avLst/>
          </a:prstGeom>
          <a:noFill/>
        </p:spPr>
        <p:txBody>
          <a:bodyPr wrap="square" rtlCol="0">
            <a:spAutoFit/>
          </a:bodyPr>
          <a:lstStyle/>
          <a:p>
            <a:r>
              <a:rPr lang="en-IN" sz="1100" b="1" dirty="0">
                <a:solidFill>
                  <a:schemeClr val="tx2">
                    <a:lumMod val="75000"/>
                  </a:schemeClr>
                </a:solidFill>
              </a:rPr>
              <a:t>- </a:t>
            </a:r>
            <a:r>
              <a:rPr lang="en-IN" sz="1100" b="1" dirty="0" err="1">
                <a:solidFill>
                  <a:schemeClr val="tx2">
                    <a:lumMod val="75000"/>
                  </a:schemeClr>
                </a:solidFill>
              </a:rPr>
              <a:t>GunaSekhar</a:t>
            </a:r>
            <a:r>
              <a:rPr lang="en-IN" sz="1100" b="1" dirty="0">
                <a:solidFill>
                  <a:schemeClr val="tx2">
                    <a:lumMod val="75000"/>
                  </a:schemeClr>
                </a:solidFill>
              </a:rPr>
              <a:t> AP21110011476</a:t>
            </a:r>
          </a:p>
        </p:txBody>
      </p:sp>
    </p:spTree>
    <p:extLst>
      <p:ext uri="{BB962C8B-B14F-4D97-AF65-F5344CB8AC3E}">
        <p14:creationId xmlns:p14="http://schemas.microsoft.com/office/powerpoint/2010/main" val="17122603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400" dirty="0">
                <a:latin typeface="Archivo Light" charset="0"/>
                <a:cs typeface="Archivo Light" charset="0"/>
              </a:rPr>
              <a:t>ResNet-50 Implementation:</a:t>
            </a:r>
            <a:br>
              <a:rPr lang="en-US" sz="1400" b="0" dirty="0">
                <a:latin typeface="Archivo Light" charset="0"/>
                <a:cs typeface="Archivo Light" charset="0"/>
              </a:rPr>
            </a:br>
            <a:r>
              <a:rPr lang="en-US" sz="1400" b="0" dirty="0">
                <a:latin typeface="Archivo Light" charset="0"/>
                <a:cs typeface="Archivo Light" charset="0"/>
              </a:rPr>
              <a:t>Pivotal Development: Implementing ResNet-50 marked a crucial juncture in our project, introducing residual connections and significantly boosting accuracy to a range between 85% and 89%.</a:t>
            </a:r>
            <a:br>
              <a:rPr lang="en-US" sz="1400" b="0" dirty="0">
                <a:latin typeface="Archivo Light" charset="0"/>
                <a:cs typeface="Archivo Light" charset="0"/>
              </a:rPr>
            </a:br>
            <a:br>
              <a:rPr lang="en-US" sz="1400" b="0" dirty="0">
                <a:latin typeface="Archivo Light" charset="0"/>
                <a:cs typeface="Archivo Light" charset="0"/>
              </a:rPr>
            </a:br>
            <a:r>
              <a:rPr lang="en-US" sz="1400" dirty="0">
                <a:latin typeface="Archivo Light" charset="0"/>
                <a:cs typeface="Archivo Light" charset="0"/>
              </a:rPr>
              <a:t>Optimal Choice - ResNet-101:</a:t>
            </a:r>
            <a:br>
              <a:rPr lang="en-US" sz="1400" b="0" dirty="0">
                <a:latin typeface="Archivo Light" charset="0"/>
                <a:cs typeface="Archivo Light" charset="0"/>
              </a:rPr>
            </a:br>
            <a:r>
              <a:rPr lang="en-US" sz="1400" b="0" dirty="0">
                <a:latin typeface="Archivo Light" charset="0"/>
                <a:cs typeface="Archivo Light" charset="0"/>
              </a:rPr>
              <a:t>Informed Decision: Choosing ResNet-101 was informed by meticulous evaluation, showcasing consistent accuracy ranging between 88% and 89%. It emerged as the optimal choice, marrying depth and efficiency to address the complex task of food recognition.</a:t>
            </a:r>
            <a:br>
              <a:rPr lang="en-US" sz="1400" b="0" dirty="0">
                <a:latin typeface="Archivo Light" charset="0"/>
                <a:cs typeface="Archivo Light" charset="0"/>
              </a:rPr>
            </a:br>
            <a:br>
              <a:rPr lang="en-US" sz="1400" b="0" dirty="0">
                <a:latin typeface="Archivo Light" charset="0"/>
                <a:cs typeface="Archivo Light" charset="0"/>
              </a:rPr>
            </a:br>
            <a:endParaRPr lang="en-IN" sz="1400" b="0" dirty="0">
              <a:latin typeface="Archivo Light" charset="0"/>
              <a:cs typeface="Archivo Light" charset="0"/>
            </a:endParaRPr>
          </a:p>
        </p:txBody>
      </p:sp>
      <p:sp>
        <p:nvSpPr>
          <p:cNvPr id="3" name="TextBox 2">
            <a:extLst>
              <a:ext uri="{FF2B5EF4-FFF2-40B4-BE49-F238E27FC236}">
                <a16:creationId xmlns:a16="http://schemas.microsoft.com/office/drawing/2014/main" id="{976969BF-420B-7F05-F146-5A0BE774BB74}"/>
              </a:ext>
            </a:extLst>
          </p:cNvPr>
          <p:cNvSpPr txBox="1"/>
          <p:nvPr/>
        </p:nvSpPr>
        <p:spPr>
          <a:xfrm>
            <a:off x="6300192" y="4731990"/>
            <a:ext cx="2160240" cy="261610"/>
          </a:xfrm>
          <a:prstGeom prst="rect">
            <a:avLst/>
          </a:prstGeom>
          <a:noFill/>
        </p:spPr>
        <p:txBody>
          <a:bodyPr wrap="square" rtlCol="0">
            <a:spAutoFit/>
          </a:bodyPr>
          <a:lstStyle/>
          <a:p>
            <a:r>
              <a:rPr lang="en-IN" sz="1100" b="1" dirty="0">
                <a:solidFill>
                  <a:schemeClr val="tx2">
                    <a:lumMod val="75000"/>
                  </a:schemeClr>
                </a:solidFill>
              </a:rPr>
              <a:t>-</a:t>
            </a:r>
            <a:r>
              <a:rPr lang="en-IN" sz="1100" b="1" dirty="0" err="1">
                <a:solidFill>
                  <a:schemeClr val="tx2">
                    <a:lumMod val="75000"/>
                  </a:schemeClr>
                </a:solidFill>
              </a:rPr>
              <a:t>GunaSekhar</a:t>
            </a:r>
            <a:r>
              <a:rPr lang="en-IN" sz="1100" b="1" dirty="0">
                <a:solidFill>
                  <a:schemeClr val="tx2">
                    <a:lumMod val="75000"/>
                  </a:schemeClr>
                </a:solidFill>
              </a:rPr>
              <a:t> AP21110011476</a:t>
            </a:r>
          </a:p>
        </p:txBody>
      </p:sp>
    </p:spTree>
    <p:extLst>
      <p:ext uri="{BB962C8B-B14F-4D97-AF65-F5344CB8AC3E}">
        <p14:creationId xmlns:p14="http://schemas.microsoft.com/office/powerpoint/2010/main" val="27810567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9712" y="123478"/>
            <a:ext cx="4189216" cy="816000"/>
          </a:xfrm>
        </p:spPr>
        <p:txBody>
          <a:bodyPr/>
          <a:lstStyle/>
          <a:p>
            <a:r>
              <a:rPr lang="en-US" sz="3200" dirty="0"/>
              <a:t>METHODOLOGY</a:t>
            </a:r>
            <a:endParaRPr lang="en-IN" sz="3200" dirty="0"/>
          </a:p>
        </p:txBody>
      </p:sp>
      <p:sp>
        <p:nvSpPr>
          <p:cNvPr id="3" name="Subtitle 2"/>
          <p:cNvSpPr>
            <a:spLocks noGrp="1"/>
          </p:cNvSpPr>
          <p:nvPr>
            <p:ph type="subTitle" idx="1"/>
          </p:nvPr>
        </p:nvSpPr>
        <p:spPr>
          <a:xfrm>
            <a:off x="1547664" y="915566"/>
            <a:ext cx="7344816" cy="2621348"/>
          </a:xfrm>
        </p:spPr>
        <p:txBody>
          <a:bodyPr/>
          <a:lstStyle/>
          <a:p>
            <a:r>
              <a:rPr lang="en-US" sz="1400" dirty="0"/>
              <a:t>        </a:t>
            </a:r>
            <a:r>
              <a:rPr lang="en-US" sz="1400" b="1" dirty="0"/>
              <a:t>Dataset Creation:</a:t>
            </a:r>
          </a:p>
          <a:p>
            <a:r>
              <a:rPr lang="en-US" sz="1400" dirty="0"/>
              <a:t>        </a:t>
            </a:r>
            <a:r>
              <a:rPr lang="en-US" sz="1200" dirty="0"/>
              <a:t>Our project's core involved creating a robust dataset to underpin the training of our Food Recognition System. This wasn't a mere collection but a thoughtfully curated assembly across 15 food classes. Diversity was key, leading to meticulous selection from various online sources. The deliberate curation aimed for representation across culinary contexts, enriching the dataset with variations in colors, shapes, and presentations. This strategic approach equipped our model with adaptability, allowing it to effectively generalize across diverse visual representations of foods. In essence, the dataset wasn't just images; it was a strategic asset enhancing our model's adaptability and accuracy.</a:t>
            </a:r>
          </a:p>
          <a:p>
            <a:r>
              <a:rPr lang="en-US" sz="1400" dirty="0"/>
              <a:t>        </a:t>
            </a:r>
          </a:p>
          <a:p>
            <a:r>
              <a:rPr lang="en-US" sz="1400" dirty="0"/>
              <a:t>        </a:t>
            </a:r>
            <a:r>
              <a:rPr lang="en-US" sz="1400" b="1" dirty="0"/>
              <a:t>Algorithmic Exploration:</a:t>
            </a:r>
          </a:p>
          <a:p>
            <a:r>
              <a:rPr lang="en-US" sz="1400" dirty="0"/>
              <a:t>        </a:t>
            </a:r>
            <a:r>
              <a:rPr lang="en-US" sz="1200" dirty="0"/>
              <a:t>Our journey began with a foundational </a:t>
            </a:r>
            <a:r>
              <a:rPr lang="en-US" sz="1200" dirty="0" err="1"/>
              <a:t>Keras</a:t>
            </a:r>
            <a:r>
              <a:rPr lang="en-US" sz="1200" dirty="0"/>
              <a:t> model using </a:t>
            </a:r>
            <a:r>
              <a:rPr lang="en-US" sz="1200" dirty="0" err="1"/>
              <a:t>TensorFlow</a:t>
            </a:r>
            <a:r>
              <a:rPr lang="en-US" sz="1200" dirty="0"/>
              <a:t>, offering crucial insights into food recognition nuances. Seeking refinement, we explored intricate architectures, starting with VGG16 and progressing through VGG19. Advancing further, ResNet-50 showcased a significant accuracy increase, ranging from 85% to 89%. The pinnacle of our experimentation was the adoption of ResNet-101.</a:t>
            </a:r>
            <a:endParaRPr lang="en-IN" sz="1200" dirty="0"/>
          </a:p>
        </p:txBody>
      </p:sp>
      <p:sp>
        <p:nvSpPr>
          <p:cNvPr id="4" name="TextBox 3">
            <a:extLst>
              <a:ext uri="{FF2B5EF4-FFF2-40B4-BE49-F238E27FC236}">
                <a16:creationId xmlns:a16="http://schemas.microsoft.com/office/drawing/2014/main" id="{184A9A9B-ED4C-0BB7-556D-43D6FBAC354E}"/>
              </a:ext>
            </a:extLst>
          </p:cNvPr>
          <p:cNvSpPr txBox="1"/>
          <p:nvPr/>
        </p:nvSpPr>
        <p:spPr>
          <a:xfrm>
            <a:off x="6300192" y="4731990"/>
            <a:ext cx="2304256" cy="261610"/>
          </a:xfrm>
          <a:prstGeom prst="rect">
            <a:avLst/>
          </a:prstGeom>
          <a:noFill/>
        </p:spPr>
        <p:txBody>
          <a:bodyPr wrap="square" rtlCol="0">
            <a:spAutoFit/>
          </a:bodyPr>
          <a:lstStyle/>
          <a:p>
            <a:r>
              <a:rPr lang="en-IN" sz="1100" b="1" dirty="0">
                <a:solidFill>
                  <a:schemeClr val="tx2">
                    <a:lumMod val="75000"/>
                  </a:schemeClr>
                </a:solidFill>
              </a:rPr>
              <a:t>- </a:t>
            </a:r>
            <a:r>
              <a:rPr lang="en-IN" sz="1100" b="1" dirty="0" err="1">
                <a:solidFill>
                  <a:schemeClr val="tx2">
                    <a:lumMod val="75000"/>
                  </a:schemeClr>
                </a:solidFill>
              </a:rPr>
              <a:t>RajaSekhar</a:t>
            </a:r>
            <a:r>
              <a:rPr lang="en-IN" sz="1100" b="1" dirty="0">
                <a:solidFill>
                  <a:schemeClr val="tx2">
                    <a:lumMod val="75000"/>
                  </a:schemeClr>
                </a:solidFill>
              </a:rPr>
              <a:t> AP21110011444</a:t>
            </a:r>
          </a:p>
        </p:txBody>
      </p:sp>
    </p:spTree>
    <p:extLst>
      <p:ext uri="{BB962C8B-B14F-4D97-AF65-F5344CB8AC3E}">
        <p14:creationId xmlns:p14="http://schemas.microsoft.com/office/powerpoint/2010/main" val="3532809229"/>
      </p:ext>
    </p:extLst>
  </p:cSld>
  <p:clrMapOvr>
    <a:masterClrMapping/>
  </p:clrMapOvr>
  <p:transition spd="slow">
    <p:push dir="u"/>
  </p:transition>
</p:sld>
</file>

<file path=ppt/theme/theme1.xml><?xml version="1.0" encoding="utf-8"?>
<a:theme xmlns:a="http://schemas.openxmlformats.org/drawingml/2006/main" name="Food Poisoning Case Report by Slidesgo">
  <a:themeElements>
    <a:clrScheme name="Simple Light">
      <a:dk1>
        <a:srgbClr val="50110A"/>
      </a:dk1>
      <a:lt1>
        <a:srgbClr val="FCF8E8"/>
      </a:lt1>
      <a:dk2>
        <a:srgbClr val="F1CCB3"/>
      </a:dk2>
      <a:lt2>
        <a:srgbClr val="852E26"/>
      </a:lt2>
      <a:accent1>
        <a:srgbClr val="FFFFFF"/>
      </a:accent1>
      <a:accent2>
        <a:srgbClr val="FFFFFF"/>
      </a:accent2>
      <a:accent3>
        <a:srgbClr val="FFFFFF"/>
      </a:accent3>
      <a:accent4>
        <a:srgbClr val="FFFFFF"/>
      </a:accent4>
      <a:accent5>
        <a:srgbClr val="FFFFFF"/>
      </a:accent5>
      <a:accent6>
        <a:srgbClr val="FFFFFF"/>
      </a:accent6>
      <a:hlink>
        <a:srgbClr val="5011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1666</TotalTime>
  <Words>1758</Words>
  <Application>Microsoft Office PowerPoint</Application>
  <PresentationFormat>On-screen Show (16:9)</PresentationFormat>
  <Paragraphs>116</Paragraphs>
  <Slides>20</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Archivo Light</vt:lpstr>
      <vt:lpstr>Comic Sans MS</vt:lpstr>
      <vt:lpstr>Book Antiqua</vt:lpstr>
      <vt:lpstr>Arial</vt:lpstr>
      <vt:lpstr>Alata</vt:lpstr>
      <vt:lpstr>Bahnschrift</vt:lpstr>
      <vt:lpstr>Roboto</vt:lpstr>
      <vt:lpstr>Food Poisoning Case Report by Slidesgo</vt:lpstr>
      <vt:lpstr>FOOD RECOGNITION  SYSTEM USING DEEP LEARNING</vt:lpstr>
      <vt:lpstr>ABSTRACT</vt:lpstr>
      <vt:lpstr>PowerPoint Presentation</vt:lpstr>
      <vt:lpstr>PowerPoint Presentation</vt:lpstr>
      <vt:lpstr>PowerPoint Presentation</vt:lpstr>
      <vt:lpstr>PowerPoint Presentation</vt:lpstr>
      <vt:lpstr>CNN Exploration: Profound Learning Shift: Delving into the realm of Convolutional Neural Networks marked a profound shift in our understanding of visual data interpretation.  Systematic Experimentation: Algorithmic Scrutiny: We systematically experimented with various algorithms and architectures, aiming to discern their efficacy in the context of food recognition.  Baseline Model: Initial Framework: A simple Keras model using TensorFlow served as our baseline, providing insights into challenges associated with identifying diverse food items in images.  VGG16 Experimentation: Significant Improvement: Our experimentation with VGG16 revealed a noteworthy increase in accuracy, emphasizing the importance of deeper networks for our specific task.  VGG19 Enhancement: Model Refinement: Building upon insights gained, we explored VGG19, witnessing further enhancements in our model's performance with an increased accuracy of 78%.</vt:lpstr>
      <vt:lpstr>ResNet-50 Implementation: Pivotal Development: Implementing ResNet-50 marked a crucial juncture in our project, introducing residual connections and significantly boosting accuracy to a range between 85% and 89%.  Optimal Choice - ResNet-101: Informed Decision: Choosing ResNet-101 was informed by meticulous evaluation, showcasing consistent accuracy ranging between 88% and 89%. It emerged as the optimal choice, marrying depth and efficiency to address the complex task of food recognition.  </vt:lpstr>
      <vt:lpstr>METHODOLOGY</vt:lpstr>
      <vt:lpstr>PowerPoint Presentation</vt:lpstr>
      <vt:lpstr>PowerPoint Presentation</vt:lpstr>
      <vt:lpstr>STEPS IN IMAGE PROCESSING</vt:lpstr>
      <vt:lpstr>PowerPoint Presentation</vt:lpstr>
      <vt:lpstr>PowerPoint Presentation</vt:lpstr>
      <vt:lpstr>Results and Discussion </vt:lpstr>
      <vt:lpstr>PowerPoint Presentation</vt:lpstr>
      <vt:lpstr>PowerPoint Presentation</vt:lpstr>
      <vt:lpstr>CONCLUSION</vt:lpstr>
      <vt:lpstr>DESKTOP SOFTWARE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RECOGNITION  SYSTEM USING DEEP LEARNING</dc:title>
  <dc:creator>GUNA</dc:creator>
  <cp:lastModifiedBy>gaddam chaitanya nath</cp:lastModifiedBy>
  <cp:revision>10</cp:revision>
  <dcterms:modified xsi:type="dcterms:W3CDTF">2023-12-07T17:54:36Z</dcterms:modified>
</cp:coreProperties>
</file>